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60" r:id="rId2"/>
    <p:sldId id="277" r:id="rId3"/>
    <p:sldId id="295" r:id="rId4"/>
    <p:sldId id="287" r:id="rId5"/>
    <p:sldId id="278" r:id="rId6"/>
    <p:sldId id="296" r:id="rId7"/>
    <p:sldId id="288" r:id="rId8"/>
    <p:sldId id="279" r:id="rId9"/>
    <p:sldId id="297" r:id="rId10"/>
    <p:sldId id="294" r:id="rId11"/>
    <p:sldId id="298" r:id="rId12"/>
    <p:sldId id="293" r:id="rId13"/>
    <p:sldId id="259"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4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68" autoAdjust="0"/>
    <p:restoredTop sz="94660"/>
  </p:normalViewPr>
  <p:slideViewPr>
    <p:cSldViewPr>
      <p:cViewPr varScale="1">
        <p:scale>
          <a:sx n="80" d="100"/>
          <a:sy n="80" d="100"/>
        </p:scale>
        <p:origin x="384" y="90"/>
      </p:cViewPr>
      <p:guideLst>
        <p:guide orient="horz" pos="2160"/>
        <p:guide pos="2880"/>
      </p:guideLst>
    </p:cSldViewPr>
  </p:slideViewPr>
  <p:notesTextViewPr>
    <p:cViewPr>
      <p:scale>
        <a:sx n="1" d="1"/>
        <a:sy n="1" d="1"/>
      </p:scale>
      <p:origin x="0" y="0"/>
    </p:cViewPr>
  </p:notesTextViewPr>
  <p:sorterViewPr>
    <p:cViewPr>
      <p:scale>
        <a:sx n="100" d="100"/>
        <a:sy n="100" d="100"/>
      </p:scale>
      <p:origin x="0" y="1286"/>
    </p:cViewPr>
  </p:sorterViewPr>
  <p:notesViewPr>
    <p:cSldViewPr showGuides="1">
      <p:cViewPr varScale="1">
        <p:scale>
          <a:sx n="44" d="100"/>
          <a:sy n="44" d="100"/>
        </p:scale>
        <p:origin x="-2069" y="-6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43943DE2-4DCD-474D-9B0F-013AEEDBA747}" type="datetimeFigureOut">
              <a:rPr lang="en-US" smtClean="0"/>
              <a:t>5/16/2017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3DE324F-05E6-4ED4-B0DA-AF5558628F29}" type="slidenum">
              <a:rPr lang="en-US" smtClean="0"/>
              <a:t>‹#›</a:t>
            </a:fld>
            <a:endParaRPr lang="en-US"/>
          </a:p>
        </p:txBody>
      </p:sp>
    </p:spTree>
    <p:extLst>
      <p:ext uri="{BB962C8B-B14F-4D97-AF65-F5344CB8AC3E}">
        <p14:creationId xmlns:p14="http://schemas.microsoft.com/office/powerpoint/2010/main" val="2305960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7EE6384-33E9-4D3A-8F94-283CB5A0E47A}" type="datetimeFigureOut">
              <a:rPr lang="en-US" smtClean="0"/>
              <a:t>5/16/2017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6DF5E67-07CA-49EC-A36E-7AAA47737229}" type="slidenum">
              <a:rPr lang="en-US" smtClean="0"/>
              <a:t>‹#›</a:t>
            </a:fld>
            <a:endParaRPr lang="en-US"/>
          </a:p>
        </p:txBody>
      </p:sp>
    </p:spTree>
    <p:extLst>
      <p:ext uri="{BB962C8B-B14F-4D97-AF65-F5344CB8AC3E}">
        <p14:creationId xmlns:p14="http://schemas.microsoft.com/office/powerpoint/2010/main" val="152292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AD693B-7EBE-4180-B81E-08215C3DCE58}"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504706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8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dirty="0"/>
          </a:p>
        </p:txBody>
      </p:sp>
    </p:spTree>
    <p:extLst>
      <p:ext uri="{BB962C8B-B14F-4D97-AF65-F5344CB8AC3E}">
        <p14:creationId xmlns:p14="http://schemas.microsoft.com/office/powerpoint/2010/main" val="1463854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8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a:t>
            </a:fld>
            <a:endParaRPr lang="en-US" dirty="0"/>
          </a:p>
        </p:txBody>
      </p:sp>
    </p:spTree>
    <p:extLst>
      <p:ext uri="{BB962C8B-B14F-4D97-AF65-F5344CB8AC3E}">
        <p14:creationId xmlns:p14="http://schemas.microsoft.com/office/powerpoint/2010/main" val="846036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84">
              <a:defRPr/>
            </a:pPr>
            <a:r>
              <a:rPr lang="en-US" dirty="0" smtClean="0"/>
              <a:t>To create a win-win-win solution for farmers, consumers,</a:t>
            </a:r>
            <a:r>
              <a:rPr lang="en-US" baseline="0" dirty="0" smtClean="0"/>
              <a:t> institutions and for the Bay so conservation is more of a culture and practice of what we do to support local and regional agriculture</a:t>
            </a:r>
            <a:r>
              <a:rPr lang="en-US" baseline="0" dirty="0" smtClean="0"/>
              <a:t>.</a:t>
            </a:r>
          </a:p>
          <a:p>
            <a:pPr defTabSz="914184">
              <a:defRPr/>
            </a:pPr>
            <a:r>
              <a:rPr lang="en-US" baseline="0" dirty="0" smtClean="0"/>
              <a:t>Dale Gardner evaluate farm project N and sediment losses W/O implementation of BMP, look at cropping sequence and # of animals.  Then Dale would evaluate BMP installed do they have nutrient management plan, manure  or poultry litter storage, use PSNT? Riparian buffers, fence livestock from streams, cover cropping,, grass waterways, no-till. Then develop an continuous improvement plan in year 1.  Then make 4-5 recommendations that that can be implemented in year 2 . At the end of year 3, come back and see what recommendations were implemented to see what nutrients were reduced</a:t>
            </a:r>
          </a:p>
          <a:p>
            <a:pPr defTabSz="914184">
              <a:defRPr/>
            </a:pPr>
            <a:r>
              <a:rPr lang="en-US" baseline="0" dirty="0" smtClean="0"/>
              <a:t>Encourage more of an intermediate market with value added products to commodity market e.g. Kosher beef – top managers would get a premium for finished beef with sale of beef to slaughter house in Baltimore, other selling freezer beef for a premium takes time to get reputation for quality</a:t>
            </a:r>
            <a:endParaRPr lang="en-US" dirty="0" smtClean="0"/>
          </a:p>
        </p:txBody>
      </p:sp>
      <p:sp>
        <p:nvSpPr>
          <p:cNvPr id="4" name="Slide Number Placeholder 3"/>
          <p:cNvSpPr>
            <a:spLocks noGrp="1"/>
          </p:cNvSpPr>
          <p:nvPr>
            <p:ph type="sldNum" sz="quarter" idx="10"/>
          </p:nvPr>
        </p:nvSpPr>
        <p:spPr/>
        <p:txBody>
          <a:bodyPr/>
          <a:lstStyle/>
          <a:p>
            <a:fld id="{F7EBFB8C-BBFF-4397-A51C-1E92596422A9}" type="slidenum">
              <a:rPr lang="en-US" smtClean="0"/>
              <a:pPr/>
              <a:t>5</a:t>
            </a:fld>
            <a:endParaRPr lang="en-US" dirty="0"/>
          </a:p>
        </p:txBody>
      </p:sp>
    </p:spTree>
    <p:extLst>
      <p:ext uri="{BB962C8B-B14F-4D97-AF65-F5344CB8AC3E}">
        <p14:creationId xmlns:p14="http://schemas.microsoft.com/office/powerpoint/2010/main" val="2581658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84">
              <a:defRPr/>
            </a:pPr>
            <a:r>
              <a:rPr lang="en-US" dirty="0" smtClean="0"/>
              <a:t>To create a win-win-win solution for farmers, consumers,</a:t>
            </a:r>
            <a:r>
              <a:rPr lang="en-US" baseline="0" dirty="0" smtClean="0"/>
              <a:t> institutions and for the Bay so conservation is more of a culture and practice of what we do to support local and regional agriculture.</a:t>
            </a:r>
            <a:endParaRPr lang="en-US" dirty="0" smtClean="0"/>
          </a:p>
        </p:txBody>
      </p:sp>
      <p:sp>
        <p:nvSpPr>
          <p:cNvPr id="4" name="Slide Number Placeholder 3"/>
          <p:cNvSpPr>
            <a:spLocks noGrp="1"/>
          </p:cNvSpPr>
          <p:nvPr>
            <p:ph type="sldNum" sz="quarter" idx="10"/>
          </p:nvPr>
        </p:nvSpPr>
        <p:spPr/>
        <p:txBody>
          <a:bodyPr/>
          <a:lstStyle/>
          <a:p>
            <a:fld id="{F7EBFB8C-BBFF-4397-A51C-1E92596422A9}" type="slidenum">
              <a:rPr lang="en-US" smtClean="0"/>
              <a:pPr/>
              <a:t>6</a:t>
            </a:fld>
            <a:endParaRPr lang="en-US" dirty="0"/>
          </a:p>
        </p:txBody>
      </p:sp>
    </p:spTree>
    <p:extLst>
      <p:ext uri="{BB962C8B-B14F-4D97-AF65-F5344CB8AC3E}">
        <p14:creationId xmlns:p14="http://schemas.microsoft.com/office/powerpoint/2010/main" val="1539314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84">
              <a:defRPr/>
            </a:pPr>
            <a:r>
              <a:rPr lang="en-US" dirty="0" smtClean="0"/>
              <a:t>To create a win-win-win solution for farmers, consumers,</a:t>
            </a:r>
            <a:r>
              <a:rPr lang="en-US" baseline="0" dirty="0" smtClean="0"/>
              <a:t> institutions and for the Bay so conservation is more of a culture and practice of what we do to support local and regional agriculture.</a:t>
            </a:r>
            <a:endParaRPr lang="en-US" dirty="0" smtClean="0"/>
          </a:p>
        </p:txBody>
      </p:sp>
      <p:sp>
        <p:nvSpPr>
          <p:cNvPr id="4" name="Slide Number Placeholder 3"/>
          <p:cNvSpPr>
            <a:spLocks noGrp="1"/>
          </p:cNvSpPr>
          <p:nvPr>
            <p:ph type="sldNum" sz="quarter" idx="10"/>
          </p:nvPr>
        </p:nvSpPr>
        <p:spPr/>
        <p:txBody>
          <a:bodyPr/>
          <a:lstStyle/>
          <a:p>
            <a:fld id="{F7EBFB8C-BBFF-4397-A51C-1E92596422A9}" type="slidenum">
              <a:rPr lang="en-US" smtClean="0"/>
              <a:pPr/>
              <a:t>7</a:t>
            </a:fld>
            <a:endParaRPr lang="en-US" dirty="0"/>
          </a:p>
        </p:txBody>
      </p:sp>
    </p:spTree>
    <p:extLst>
      <p:ext uri="{BB962C8B-B14F-4D97-AF65-F5344CB8AC3E}">
        <p14:creationId xmlns:p14="http://schemas.microsoft.com/office/powerpoint/2010/main" val="3965001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 out of money to go out and follow-up</a:t>
            </a:r>
            <a:r>
              <a:rPr lang="en-US" baseline="0" dirty="0" smtClean="0"/>
              <a:t> to see what practices were implemented</a:t>
            </a:r>
          </a:p>
          <a:p>
            <a:r>
              <a:rPr lang="en-US" baseline="0" dirty="0" smtClean="0"/>
              <a:t>Increased food purchases by Harrisonburg schools and JMU, Mary Baldwin College</a:t>
            </a:r>
            <a:endParaRPr lang="en-US" dirty="0"/>
          </a:p>
        </p:txBody>
      </p:sp>
      <p:sp>
        <p:nvSpPr>
          <p:cNvPr id="4" name="Slide Number Placeholder 3"/>
          <p:cNvSpPr>
            <a:spLocks noGrp="1"/>
          </p:cNvSpPr>
          <p:nvPr>
            <p:ph type="sldNum" sz="quarter" idx="10"/>
          </p:nvPr>
        </p:nvSpPr>
        <p:spPr/>
        <p:txBody>
          <a:bodyPr/>
          <a:lstStyle/>
          <a:p>
            <a:fld id="{A6DF5E67-07CA-49EC-A36E-7AAA47737229}" type="slidenum">
              <a:rPr lang="en-US" smtClean="0"/>
              <a:t>10</a:t>
            </a:fld>
            <a:endParaRPr lang="en-US"/>
          </a:p>
        </p:txBody>
      </p:sp>
    </p:spTree>
    <p:extLst>
      <p:ext uri="{BB962C8B-B14F-4D97-AF65-F5344CB8AC3E}">
        <p14:creationId xmlns:p14="http://schemas.microsoft.com/office/powerpoint/2010/main" val="2150368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Farmers have the best intentions but there</a:t>
            </a:r>
            <a:r>
              <a:rPr lang="en-US" baseline="0" dirty="0" smtClean="0"/>
              <a:t> are limitations on time, labor and finances to implement the programs</a:t>
            </a:r>
          </a:p>
          <a:p>
            <a:pPr marL="171450" indent="-171450">
              <a:buFontTx/>
              <a:buChar char="-"/>
            </a:pPr>
            <a:r>
              <a:rPr lang="en-US" baseline="0" dirty="0" smtClean="0"/>
              <a:t>Need cost share for 4-5 years to see the results of programs like cover cropping then farmers will pay for it themselves. One put one field in hairy vetch and could not get the other one planted was able to grow 130 bushel corn with just hairy vetch cover crop and 2 tons poultry litter</a:t>
            </a:r>
          </a:p>
          <a:p>
            <a:pPr marL="171450" indent="-171450">
              <a:buFontTx/>
              <a:buChar char="-"/>
            </a:pPr>
            <a:r>
              <a:rPr lang="en-US" baseline="0" dirty="0" smtClean="0"/>
              <a:t>- farmers interested in doing the right thing but time and money are limited to implementing practices</a:t>
            </a:r>
          </a:p>
          <a:p>
            <a:pPr marL="171450" indent="-171450">
              <a:buFontTx/>
              <a:buChar char="-"/>
            </a:pPr>
            <a:r>
              <a:rPr lang="en-US" baseline="0" dirty="0" smtClean="0"/>
              <a:t>Schedule F interviews and analysis – local farmers markets not profitable – breakeven with 2-3K profit</a:t>
            </a:r>
          </a:p>
          <a:p>
            <a:pPr marL="171450" indent="-171450">
              <a:buFontTx/>
              <a:buChar char="-"/>
            </a:pPr>
            <a:r>
              <a:rPr lang="en-US" baseline="0" dirty="0" smtClean="0"/>
              <a:t>-DC market profitable selling tomatoes at $4.00/pounds and hiring interns for labor</a:t>
            </a:r>
          </a:p>
          <a:p>
            <a:pPr marL="171450" indent="-171450">
              <a:buFontTx/>
              <a:buChar char="-"/>
            </a:pPr>
            <a:r>
              <a:rPr lang="en-US" baseline="0" dirty="0" smtClean="0"/>
              <a:t>-On farm processing selling freezer beef and farm with milk processing plant becoming profitable with strong marketing plan</a:t>
            </a:r>
          </a:p>
          <a:p>
            <a:pPr marL="171450" indent="-171450">
              <a:buFontTx/>
              <a:buChar char="-"/>
            </a:pPr>
            <a:r>
              <a:rPr lang="en-US" baseline="0" dirty="0" smtClean="0"/>
              <a:t>-For Farm Viability -Need volume from wholesale operation to generate cash to sustain the operation to implement BMP, have less retail operation to get people in the door,</a:t>
            </a:r>
          </a:p>
          <a:p>
            <a:pPr marL="171450" indent="-171450">
              <a:buFontTx/>
              <a:buChar char="-"/>
            </a:pPr>
            <a:r>
              <a:rPr lang="en-US" baseline="0" dirty="0" smtClean="0"/>
              <a:t>For start-up operations takes 4-5 years to gain a reputation for selling consistently quality products.</a:t>
            </a:r>
          </a:p>
          <a:p>
            <a:pPr marL="171450" indent="-171450">
              <a:buFontTx/>
              <a:buChar char="-"/>
            </a:pPr>
            <a:r>
              <a:rPr lang="en-US" baseline="0" dirty="0" smtClean="0"/>
              <a:t>Diversified operations with beef cattle and greenhouses</a:t>
            </a:r>
          </a:p>
          <a:p>
            <a:pPr marL="171450" indent="-171450">
              <a:buFontTx/>
              <a:buChar char="-"/>
            </a:pPr>
            <a:r>
              <a:rPr lang="en-US" baseline="0" dirty="0" smtClean="0"/>
              <a:t>Mennonite farmers sell at produce auction have a reputation for selling quality produce and get top dollar</a:t>
            </a:r>
            <a:endParaRPr lang="en-US" dirty="0"/>
          </a:p>
        </p:txBody>
      </p:sp>
      <p:sp>
        <p:nvSpPr>
          <p:cNvPr id="4" name="Slide Number Placeholder 3"/>
          <p:cNvSpPr>
            <a:spLocks noGrp="1"/>
          </p:cNvSpPr>
          <p:nvPr>
            <p:ph type="sldNum" sz="quarter" idx="10"/>
          </p:nvPr>
        </p:nvSpPr>
        <p:spPr/>
        <p:txBody>
          <a:bodyPr/>
          <a:lstStyle/>
          <a:p>
            <a:fld id="{A6DF5E67-07CA-49EC-A36E-7AAA47737229}" type="slidenum">
              <a:rPr lang="en-US" smtClean="0"/>
              <a:t>11</a:t>
            </a:fld>
            <a:endParaRPr lang="en-US"/>
          </a:p>
        </p:txBody>
      </p:sp>
    </p:spTree>
    <p:extLst>
      <p:ext uri="{BB962C8B-B14F-4D97-AF65-F5344CB8AC3E}">
        <p14:creationId xmlns:p14="http://schemas.microsoft.com/office/powerpoint/2010/main" val="84881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baseline="0">
                <a:solidFill>
                  <a:schemeClr val="tx1"/>
                </a:solidFill>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6" name="Date Placeholder 6"/>
          <p:cNvSpPr>
            <a:spLocks noGrp="1"/>
          </p:cNvSpPr>
          <p:nvPr>
            <p:ph type="dt" sz="half" idx="10"/>
          </p:nvPr>
        </p:nvSpPr>
        <p:spPr/>
        <p:txBody>
          <a:bodyPr/>
          <a:lstStyle>
            <a:lvl1pPr>
              <a:defRPr/>
            </a:lvl1pPr>
            <a:extLst/>
          </a:lstStyle>
          <a:p>
            <a:fld id="{F7888DF4-F8B5-4FD6-92BB-0314978B53C9}" type="datetime1">
              <a:rPr lang="en-US" smtClean="0"/>
              <a:t>5/16/2017</a:t>
            </a:fld>
            <a:endParaRPr lang="en-US"/>
          </a:p>
        </p:txBody>
      </p:sp>
      <p:sp>
        <p:nvSpPr>
          <p:cNvPr id="7"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endParaRPr lang="en-US"/>
          </a:p>
        </p:txBody>
      </p:sp>
      <p:sp>
        <p:nvSpPr>
          <p:cNvPr id="8" name="Slide Number Placeholder 9"/>
          <p:cNvSpPr>
            <a:spLocks noGrp="1"/>
          </p:cNvSpPr>
          <p:nvPr>
            <p:ph type="sldNum" sz="quarter" idx="12"/>
          </p:nvPr>
        </p:nvSpPr>
        <p:spPr/>
        <p:txBody>
          <a:bodyPr/>
          <a:lstStyle>
            <a:lvl1pPr>
              <a:defRPr/>
            </a:lvl1pPr>
            <a:extLst/>
          </a:lstStyle>
          <a:p>
            <a:fld id="{1EBE262C-93C7-4188-B124-E8257CE1ACC4}" type="slidenum">
              <a:rPr lang="en-US" smtClean="0"/>
              <a:t>‹#›</a:t>
            </a:fld>
            <a:endParaRPr lang="en-US"/>
          </a:p>
        </p:txBody>
      </p:sp>
      <p:sp>
        <p:nvSpPr>
          <p:cNvPr id="10" name="Picture Placeholder 9"/>
          <p:cNvSpPr>
            <a:spLocks noGrp="1"/>
          </p:cNvSpPr>
          <p:nvPr>
            <p:ph type="pic" sz="quarter" idx="13"/>
          </p:nvPr>
        </p:nvSpPr>
        <p:spPr>
          <a:xfrm>
            <a:off x="7467600" y="5486400"/>
            <a:ext cx="1676400" cy="1371600"/>
          </a:xfrm>
        </p:spPr>
        <p:txBody>
          <a:bodyPr/>
          <a:lstStyle/>
          <a:p>
            <a:r>
              <a:rPr lang="en-US" smtClean="0"/>
              <a:t>Click icon to add picture</a:t>
            </a:r>
            <a:endParaRPr lang="en-US" dirty="0"/>
          </a:p>
        </p:txBody>
      </p:sp>
      <p:sp>
        <p:nvSpPr>
          <p:cNvPr id="5" name="Picture Placeholder 4"/>
          <p:cNvSpPr>
            <a:spLocks noGrp="1"/>
          </p:cNvSpPr>
          <p:nvPr>
            <p:ph type="pic" sz="quarter" idx="14"/>
          </p:nvPr>
        </p:nvSpPr>
        <p:spPr>
          <a:xfrm>
            <a:off x="990600" y="5638800"/>
            <a:ext cx="1524000" cy="1219200"/>
          </a:xfrm>
        </p:spPr>
        <p:txBody>
          <a:body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9A6D4-406E-4D7A-9708-3BCD6F92F760}" type="datetime1">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E262C-93C7-4188-B124-E8257CE1ACC4}" type="slidenum">
              <a:rPr lang="en-US" smtClean="0"/>
              <a:t>‹#›</a:t>
            </a:fld>
            <a:endParaRPr lang="en-US"/>
          </a:p>
        </p:txBody>
      </p:sp>
    </p:spTree>
    <p:extLst>
      <p:ext uri="{BB962C8B-B14F-4D97-AF65-F5344CB8AC3E}">
        <p14:creationId xmlns:p14="http://schemas.microsoft.com/office/powerpoint/2010/main" val="148320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87763-2F14-4829-BE74-E75EFFB5A223}" type="datetime1">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E262C-93C7-4188-B124-E8257CE1ACC4}" type="slidenum">
              <a:rPr lang="en-US" smtClean="0"/>
              <a:t>‹#›</a:t>
            </a:fld>
            <a:endParaRPr lang="en-US"/>
          </a:p>
        </p:txBody>
      </p:sp>
    </p:spTree>
    <p:extLst>
      <p:ext uri="{BB962C8B-B14F-4D97-AF65-F5344CB8AC3E}">
        <p14:creationId xmlns:p14="http://schemas.microsoft.com/office/powerpoint/2010/main" val="1975744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baseline="0">
                <a:solidFill>
                  <a:schemeClr val="tx1"/>
                </a:solidFill>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6" name="Date Placeholder 6"/>
          <p:cNvSpPr>
            <a:spLocks noGrp="1"/>
          </p:cNvSpPr>
          <p:nvPr>
            <p:ph type="dt" sz="half" idx="10"/>
          </p:nvPr>
        </p:nvSpPr>
        <p:spPr/>
        <p:txBody>
          <a:bodyPr/>
          <a:lstStyle>
            <a:lvl1pPr>
              <a:defRPr/>
            </a:lvl1pPr>
            <a:extLst/>
          </a:lstStyle>
          <a:p>
            <a:pPr>
              <a:defRPr/>
            </a:pPr>
            <a:fld id="{69E0140C-FCA3-4D50-BBF9-3D2BBE63B0C6}" type="datetime1">
              <a:rPr lang="en-US" smtClean="0"/>
              <a:t>5/16/2017</a:t>
            </a:fld>
            <a:endParaRPr lang="en-US"/>
          </a:p>
        </p:txBody>
      </p:sp>
      <p:sp>
        <p:nvSpPr>
          <p:cNvPr id="7"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FA0684CC-9708-4561-A393-176616A82130}" type="slidenum">
              <a:rPr lang="en-US"/>
              <a:pPr>
                <a:defRPr/>
              </a:pPr>
              <a:t>‹#›</a:t>
            </a:fld>
            <a:endParaRPr lang="en-US"/>
          </a:p>
        </p:txBody>
      </p:sp>
      <p:sp>
        <p:nvSpPr>
          <p:cNvPr id="10" name="Picture Placeholder 9"/>
          <p:cNvSpPr>
            <a:spLocks noGrp="1"/>
          </p:cNvSpPr>
          <p:nvPr>
            <p:ph type="pic" sz="quarter" idx="13"/>
          </p:nvPr>
        </p:nvSpPr>
        <p:spPr>
          <a:xfrm>
            <a:off x="7467600" y="5486400"/>
            <a:ext cx="1676400" cy="1371600"/>
          </a:xfrm>
        </p:spPr>
        <p:txBody>
          <a:bodyPr/>
          <a:lstStyle/>
          <a:p>
            <a:endParaRPr lang="en-US" dirty="0"/>
          </a:p>
        </p:txBody>
      </p:sp>
      <p:sp>
        <p:nvSpPr>
          <p:cNvPr id="5" name="Picture Placeholder 4"/>
          <p:cNvSpPr>
            <a:spLocks noGrp="1"/>
          </p:cNvSpPr>
          <p:nvPr>
            <p:ph type="pic" sz="quarter" idx="14"/>
          </p:nvPr>
        </p:nvSpPr>
        <p:spPr>
          <a:xfrm>
            <a:off x="990600" y="5638800"/>
            <a:ext cx="1524000" cy="1219200"/>
          </a:xfrm>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0748A"/>
        </a:soli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noProof="1" smtClean="0"/>
              <a:t>Click to edit Master title style</a:t>
            </a:r>
            <a:endParaRPr lang="en-US" dirty="0"/>
          </a:p>
        </p:txBody>
      </p:sp>
      <p:sp>
        <p:nvSpPr>
          <p:cNvPr id="1030"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smtClean="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fontAlgn="auto">
              <a:spcBef>
                <a:spcPts val="0"/>
              </a:spcBef>
              <a:spcAft>
                <a:spcPts val="0"/>
              </a:spcAft>
              <a:defRPr sz="1200" smtClean="0">
                <a:solidFill>
                  <a:schemeClr val="bg2">
                    <a:shade val="50000"/>
                    <a:satMod val="200000"/>
                  </a:schemeClr>
                </a:solidFill>
                <a:latin typeface="+mn-lt"/>
              </a:defRPr>
            </a:lvl1pPr>
            <a:extLst/>
          </a:lstStyle>
          <a:p>
            <a:fld id="{1251B544-D5BE-4B25-912F-0A19E07DB0EC}" type="datetime1">
              <a:rPr lang="en-US" smtClean="0"/>
              <a:t>5/16/2017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fontAlgn="auto">
              <a:spcBef>
                <a:spcPts val="0"/>
              </a:spcBef>
              <a:spcAft>
                <a:spcPts val="0"/>
              </a:spcAft>
              <a:defRPr sz="1200">
                <a:solidFill>
                  <a:schemeClr val="bg2">
                    <a:shade val="50000"/>
                  </a:schemeClr>
                </a:solidFill>
                <a:effectLst/>
                <a:latin typeface="+mn-lt"/>
              </a:defRPr>
            </a:lvl1pPr>
            <a:extLst/>
          </a:lstStyle>
          <a:p>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fontAlgn="auto">
              <a:spcBef>
                <a:spcPts val="0"/>
              </a:spcBef>
              <a:spcAft>
                <a:spcPts val="0"/>
              </a:spcAft>
              <a:defRPr sz="1200" smtClean="0">
                <a:solidFill>
                  <a:schemeClr val="bg2">
                    <a:shade val="50000"/>
                    <a:satMod val="200000"/>
                  </a:schemeClr>
                </a:solidFill>
                <a:effectLst/>
                <a:latin typeface="+mn-lt"/>
              </a:defRPr>
            </a:lvl1pPr>
            <a:extLst/>
          </a:lstStyle>
          <a:p>
            <a:fld id="{1EBE262C-93C7-4188-B124-E8257CE1ACC4}" type="slidenum">
              <a:rPr lang="en-US" smtClean="0"/>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821219723"/>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6" r:id="rId3"/>
    <p:sldLayoutId id="2147483667" r:id="rId4"/>
  </p:sldLayoutIdLst>
  <p:timing>
    <p:tnLst>
      <p:par>
        <p:cTn id="1" dur="indefinite" restart="never" nodeType="tmRoot"/>
      </p:par>
    </p:tnLst>
  </p:timing>
  <p:hf hdr="0" ftr="0" dt="0"/>
  <p:txStyles>
    <p:titleStyle>
      <a:lvl1pPr algn="l" rtl="0" eaLnBrk="1" fontAlgn="base" hangingPunct="1">
        <a:spcBef>
          <a:spcPct val="0"/>
        </a:spcBef>
        <a:spcAft>
          <a:spcPct val="0"/>
        </a:spcAft>
        <a:defRPr sz="4400" kern="1200" baseline="0">
          <a:solidFill>
            <a:schemeClr val="tx1"/>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400">
          <a:solidFill>
            <a:srgbClr val="572314"/>
          </a:solidFill>
          <a:latin typeface="Gill Sans MT"/>
        </a:defRPr>
      </a:lvl2pPr>
      <a:lvl3pPr algn="l" rtl="0" eaLnBrk="1" fontAlgn="base" hangingPunct="1">
        <a:spcBef>
          <a:spcPct val="0"/>
        </a:spcBef>
        <a:spcAft>
          <a:spcPct val="0"/>
        </a:spcAft>
        <a:defRPr sz="4400">
          <a:solidFill>
            <a:srgbClr val="572314"/>
          </a:solidFill>
          <a:latin typeface="Gill Sans MT"/>
        </a:defRPr>
      </a:lvl3pPr>
      <a:lvl4pPr algn="l" rtl="0" eaLnBrk="1" fontAlgn="base" hangingPunct="1">
        <a:spcBef>
          <a:spcPct val="0"/>
        </a:spcBef>
        <a:spcAft>
          <a:spcPct val="0"/>
        </a:spcAft>
        <a:defRPr sz="4400">
          <a:solidFill>
            <a:srgbClr val="572314"/>
          </a:solidFill>
          <a:latin typeface="Gill Sans MT"/>
        </a:defRPr>
      </a:lvl4pPr>
      <a:lvl5pPr algn="l" rtl="0" eaLnBrk="1" fontAlgn="base" hangingPunct="1">
        <a:spcBef>
          <a:spcPct val="0"/>
        </a:spcBef>
        <a:spcAft>
          <a:spcPct val="0"/>
        </a:spcAft>
        <a:defRPr sz="4400">
          <a:solidFill>
            <a:srgbClr val="572314"/>
          </a:solidFill>
          <a:latin typeface="Gill Sans MT"/>
        </a:defRPr>
      </a:lvl5pPr>
      <a:lvl6pPr marL="457200" algn="l" rtl="0" eaLnBrk="1" fontAlgn="base" hangingPunct="1">
        <a:spcBef>
          <a:spcPct val="0"/>
        </a:spcBef>
        <a:spcAft>
          <a:spcPct val="0"/>
        </a:spcAft>
        <a:defRPr sz="4400">
          <a:solidFill>
            <a:srgbClr val="572314"/>
          </a:solidFill>
          <a:latin typeface="Gill Sans MT"/>
        </a:defRPr>
      </a:lvl6pPr>
      <a:lvl7pPr marL="914400" algn="l" rtl="0" eaLnBrk="1" fontAlgn="base" hangingPunct="1">
        <a:spcBef>
          <a:spcPct val="0"/>
        </a:spcBef>
        <a:spcAft>
          <a:spcPct val="0"/>
        </a:spcAft>
        <a:defRPr sz="4400">
          <a:solidFill>
            <a:srgbClr val="572314"/>
          </a:solidFill>
          <a:latin typeface="Gill Sans MT"/>
        </a:defRPr>
      </a:lvl7pPr>
      <a:lvl8pPr marL="1371600" algn="l" rtl="0" eaLnBrk="1" fontAlgn="base" hangingPunct="1">
        <a:spcBef>
          <a:spcPct val="0"/>
        </a:spcBef>
        <a:spcAft>
          <a:spcPct val="0"/>
        </a:spcAft>
        <a:defRPr sz="4400">
          <a:solidFill>
            <a:srgbClr val="572314"/>
          </a:solidFill>
          <a:latin typeface="Gill Sans MT"/>
        </a:defRPr>
      </a:lvl8pPr>
      <a:lvl9pPr marL="1828800" algn="l" rtl="0" eaLnBrk="1" fontAlgn="base" hangingPunct="1">
        <a:spcBef>
          <a:spcPct val="0"/>
        </a:spcBef>
        <a:spcAft>
          <a:spcPct val="0"/>
        </a:spcAft>
        <a:defRPr sz="4400">
          <a:solidFill>
            <a:srgbClr val="572314"/>
          </a:solidFill>
          <a:latin typeface="Gill Sans MT"/>
        </a:defRPr>
      </a:lvl9pPr>
      <a:extLst/>
    </p:titleStyle>
    <p:bodyStyle>
      <a:lvl1pPr marL="365125" indent="-282575" algn="l" rtl="0" eaLnBrk="1" fontAlgn="base" hangingPunct="1">
        <a:lnSpc>
          <a:spcPts val="3000"/>
        </a:lnSpc>
        <a:spcBef>
          <a:spcPts val="600"/>
        </a:spcBef>
        <a:spcAft>
          <a:spcPct val="0"/>
        </a:spcAft>
        <a:buClr>
          <a:schemeClr val="tx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lnSpc>
          <a:spcPts val="3000"/>
        </a:lnSpc>
        <a:spcBef>
          <a:spcPts val="550"/>
        </a:spcBef>
        <a:spcAft>
          <a:spcPct val="0"/>
        </a:spcAft>
        <a:buClr>
          <a:schemeClr val="tx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lnSpc>
          <a:spcPts val="2800"/>
        </a:lnSpc>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199" y="762000"/>
            <a:ext cx="8305801" cy="2209800"/>
          </a:xfrm>
        </p:spPr>
        <p:txBody>
          <a:bodyPr>
            <a:noAutofit/>
          </a:bodyPr>
          <a:lstStyle/>
          <a:p>
            <a:pPr algn="ctr" fontAlgn="auto">
              <a:spcAft>
                <a:spcPts val="0"/>
              </a:spcAft>
              <a:defRPr/>
            </a:pPr>
            <a:r>
              <a:rPr lang="en-US" sz="3600" dirty="0"/>
              <a:t>Collectively Improving Watershed Health and a Regional Food System</a:t>
            </a:r>
            <a:r>
              <a:rPr lang="en-US" sz="3200" dirty="0"/>
              <a:t/>
            </a:r>
            <a:br>
              <a:rPr lang="en-US" sz="3200" dirty="0"/>
            </a:br>
            <a:r>
              <a:rPr lang="en-US" sz="3200" dirty="0"/>
              <a:t/>
            </a:r>
            <a:br>
              <a:rPr lang="en-US" sz="3200" dirty="0"/>
            </a:br>
            <a:endParaRPr lang="en-US" sz="3200" dirty="0"/>
          </a:p>
        </p:txBody>
      </p:sp>
      <p:sp>
        <p:nvSpPr>
          <p:cNvPr id="3" name="Subtitle 2"/>
          <p:cNvSpPr>
            <a:spLocks noGrp="1"/>
          </p:cNvSpPr>
          <p:nvPr>
            <p:ph type="subTitle" idx="1"/>
          </p:nvPr>
        </p:nvSpPr>
        <p:spPr>
          <a:xfrm>
            <a:off x="990600" y="2895600"/>
            <a:ext cx="8153400" cy="2895600"/>
          </a:xfrm>
        </p:spPr>
        <p:txBody>
          <a:bodyPr>
            <a:noAutofit/>
          </a:bodyPr>
          <a:lstStyle/>
          <a:p>
            <a:pPr algn="ctr" fontAlgn="auto">
              <a:spcAft>
                <a:spcPts val="0"/>
              </a:spcAft>
              <a:buFont typeface="Wingdings 2"/>
              <a:buNone/>
              <a:defRPr/>
            </a:pPr>
            <a:r>
              <a:rPr lang="en-US" sz="2000" dirty="0" smtClean="0"/>
              <a:t> A National Fish and Wildlife Foundation (NFWF) funded project </a:t>
            </a:r>
          </a:p>
          <a:p>
            <a:pPr algn="ctr" fontAlgn="auto">
              <a:spcAft>
                <a:spcPts val="0"/>
              </a:spcAft>
              <a:buFont typeface="Wingdings 2"/>
              <a:buNone/>
              <a:defRPr/>
            </a:pPr>
            <a:r>
              <a:rPr lang="en-US" sz="2000" dirty="0" smtClean="0"/>
              <a:t>as part of the </a:t>
            </a:r>
          </a:p>
          <a:p>
            <a:pPr algn="ctr" fontAlgn="auto">
              <a:spcAft>
                <a:spcPts val="0"/>
              </a:spcAft>
              <a:buFont typeface="Wingdings 2"/>
              <a:buNone/>
              <a:defRPr/>
            </a:pPr>
            <a:r>
              <a:rPr lang="en-US" sz="2000" dirty="0" smtClean="0"/>
              <a:t>2013 Chesapeake Bay Innovative Nutrient and Sediment Reduction </a:t>
            </a:r>
          </a:p>
          <a:p>
            <a:pPr algn="ctr" fontAlgn="auto">
              <a:spcAft>
                <a:spcPts val="0"/>
              </a:spcAft>
              <a:buFont typeface="Wingdings 2"/>
              <a:buNone/>
              <a:defRPr/>
            </a:pPr>
            <a:r>
              <a:rPr lang="en-US" sz="2000" dirty="0" smtClean="0"/>
              <a:t>Grant Program </a:t>
            </a:r>
          </a:p>
          <a:p>
            <a:pPr algn="ctr" fontAlgn="auto">
              <a:spcAft>
                <a:spcPts val="0"/>
              </a:spcAft>
              <a:buFont typeface="Wingdings 2"/>
              <a:buNone/>
              <a:defRPr/>
            </a:pPr>
            <a:r>
              <a:rPr lang="en-US" sz="2000" smtClean="0"/>
              <a:t>May 23, 2017</a:t>
            </a:r>
            <a:endParaRPr lang="en-US" sz="20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5943600"/>
            <a:ext cx="7592568" cy="838200"/>
          </a:xfrm>
          <a:prstGeom prst="rect">
            <a:avLst/>
          </a:prstGeom>
        </p:spPr>
      </p:pic>
      <p:sp>
        <p:nvSpPr>
          <p:cNvPr id="4" name="Slide Number Placeholder 3"/>
          <p:cNvSpPr>
            <a:spLocks noGrp="1"/>
          </p:cNvSpPr>
          <p:nvPr>
            <p:ph type="sldNum" sz="quarter" idx="12"/>
          </p:nvPr>
        </p:nvSpPr>
        <p:spPr/>
        <p:txBody>
          <a:bodyPr/>
          <a:lstStyle/>
          <a:p>
            <a:pPr>
              <a:defRPr/>
            </a:pPr>
            <a:fld id="{FA0684CC-9708-4561-A393-176616A82130}"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9350" cy="1143000"/>
          </a:xfrm>
        </p:spPr>
        <p:txBody>
          <a:bodyPr>
            <a:normAutofit/>
          </a:bodyPr>
          <a:lstStyle/>
          <a:p>
            <a:r>
              <a:rPr lang="en-US" dirty="0" smtClean="0"/>
              <a:t>Expected Deliverables</a:t>
            </a:r>
            <a:endParaRPr lang="en-US" dirty="0"/>
          </a:p>
        </p:txBody>
      </p:sp>
      <p:sp>
        <p:nvSpPr>
          <p:cNvPr id="3" name="Content Placeholder 2"/>
          <p:cNvSpPr>
            <a:spLocks noGrp="1"/>
          </p:cNvSpPr>
          <p:nvPr>
            <p:ph idx="1"/>
          </p:nvPr>
        </p:nvSpPr>
        <p:spPr>
          <a:xfrm>
            <a:off x="1371600" y="1371600"/>
            <a:ext cx="7499350" cy="4800600"/>
          </a:xfrm>
        </p:spPr>
        <p:txBody>
          <a:bodyPr/>
          <a:lstStyle/>
          <a:p>
            <a:pPr>
              <a:buClr>
                <a:schemeClr val="bg2">
                  <a:lumMod val="50000"/>
                </a:schemeClr>
              </a:buClr>
            </a:pPr>
            <a:r>
              <a:rPr lang="en-US" sz="2800" dirty="0" smtClean="0"/>
              <a:t>Nutrient and Sediment Reductions</a:t>
            </a:r>
          </a:p>
          <a:p>
            <a:pPr lvl="1">
              <a:buClr>
                <a:schemeClr val="bg2">
                  <a:lumMod val="50000"/>
                </a:schemeClr>
              </a:buClr>
            </a:pPr>
            <a:r>
              <a:rPr lang="en-US" sz="2400" dirty="0" smtClean="0"/>
              <a:t>Total pounds of N reduced = 48,000</a:t>
            </a:r>
          </a:p>
          <a:p>
            <a:pPr lvl="1">
              <a:buClr>
                <a:schemeClr val="bg2">
                  <a:lumMod val="50000"/>
                </a:schemeClr>
              </a:buClr>
            </a:pPr>
            <a:r>
              <a:rPr lang="en-US" sz="2400" dirty="0" smtClean="0"/>
              <a:t>Total pounds of P reduced = 3,200</a:t>
            </a:r>
          </a:p>
          <a:p>
            <a:pPr lvl="1">
              <a:buClr>
                <a:schemeClr val="bg2">
                  <a:lumMod val="50000"/>
                </a:schemeClr>
              </a:buClr>
            </a:pPr>
            <a:r>
              <a:rPr lang="en-US" sz="2400" dirty="0" smtClean="0"/>
              <a:t>Total tons of Sediment reduced = 2,000</a:t>
            </a:r>
          </a:p>
          <a:p>
            <a:pPr>
              <a:buClr>
                <a:schemeClr val="bg2">
                  <a:lumMod val="50000"/>
                </a:schemeClr>
              </a:buClr>
            </a:pPr>
            <a:r>
              <a:rPr lang="en-US" dirty="0" smtClean="0"/>
              <a:t>A sub-set of nutrient balanced farms</a:t>
            </a:r>
          </a:p>
          <a:p>
            <a:pPr>
              <a:buClr>
                <a:schemeClr val="bg2">
                  <a:lumMod val="50000"/>
                </a:schemeClr>
              </a:buClr>
            </a:pPr>
            <a:r>
              <a:rPr lang="en-US" dirty="0" smtClean="0"/>
              <a:t>Increased local food purchases by consumers and institutions</a:t>
            </a:r>
          </a:p>
          <a:p>
            <a:pPr>
              <a:buClr>
                <a:schemeClr val="bg2">
                  <a:lumMod val="50000"/>
                </a:schemeClr>
              </a:buClr>
            </a:pPr>
            <a:r>
              <a:rPr lang="en-US" dirty="0" smtClean="0"/>
              <a:t>Recommendations on conservation practice adoption and nutrient balance based on an integrated approach to whole-farm planning</a:t>
            </a:r>
          </a:p>
          <a:p>
            <a:pPr lvl="1">
              <a:buClr>
                <a:schemeClr val="bg2">
                  <a:lumMod val="50000"/>
                </a:schemeClr>
              </a:buClr>
            </a:pPr>
            <a:r>
              <a:rPr lang="en-US" dirty="0" smtClean="0"/>
              <a:t>Financial and Non-Financial considerations </a:t>
            </a:r>
          </a:p>
          <a:p>
            <a:pPr marL="403225" lvl="1" indent="0">
              <a:buNone/>
            </a:pPr>
            <a:endParaRPr lang="en-US" dirty="0"/>
          </a:p>
        </p:txBody>
      </p:sp>
      <p:sp>
        <p:nvSpPr>
          <p:cNvPr id="4" name="Slide Number Placeholder 3"/>
          <p:cNvSpPr>
            <a:spLocks noGrp="1"/>
          </p:cNvSpPr>
          <p:nvPr>
            <p:ph type="sldNum" sz="quarter" idx="12"/>
          </p:nvPr>
        </p:nvSpPr>
        <p:spPr/>
        <p:txBody>
          <a:bodyPr/>
          <a:lstStyle/>
          <a:p>
            <a:fld id="{1EBE262C-93C7-4188-B124-E8257CE1ACC4}" type="slidenum">
              <a:rPr lang="en-US" smtClean="0"/>
              <a:t>10</a:t>
            </a:fld>
            <a:endParaRPr lang="en-US"/>
          </a:p>
        </p:txBody>
      </p:sp>
    </p:spTree>
    <p:extLst>
      <p:ext uri="{BB962C8B-B14F-4D97-AF65-F5344CB8AC3E}">
        <p14:creationId xmlns:p14="http://schemas.microsoft.com/office/powerpoint/2010/main" val="2101788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9350" cy="1143000"/>
          </a:xfrm>
        </p:spPr>
        <p:txBody>
          <a:bodyPr>
            <a:normAutofit fontScale="90000"/>
          </a:bodyPr>
          <a:lstStyle/>
          <a:p>
            <a:r>
              <a:rPr lang="en-US" dirty="0" smtClean="0"/>
              <a:t>Lessons Learned for Farm Viability and Water Quality</a:t>
            </a:r>
            <a:endParaRPr lang="en-US" dirty="0"/>
          </a:p>
        </p:txBody>
      </p:sp>
      <p:sp>
        <p:nvSpPr>
          <p:cNvPr id="3" name="Content Placeholder 2"/>
          <p:cNvSpPr>
            <a:spLocks noGrp="1"/>
          </p:cNvSpPr>
          <p:nvPr>
            <p:ph idx="1"/>
          </p:nvPr>
        </p:nvSpPr>
        <p:spPr>
          <a:xfrm>
            <a:off x="1371600" y="1600200"/>
            <a:ext cx="7499350" cy="4800600"/>
          </a:xfrm>
        </p:spPr>
        <p:txBody>
          <a:bodyPr/>
          <a:lstStyle/>
          <a:p>
            <a:pPr>
              <a:buClr>
                <a:schemeClr val="bg2">
                  <a:lumMod val="50000"/>
                </a:schemeClr>
              </a:buClr>
            </a:pPr>
            <a:r>
              <a:rPr lang="en-US" sz="2400" dirty="0" smtClean="0"/>
              <a:t>Given the financial and non-financial constraints of cooperating farms, cost-share and tax-credit programs are needed to incentivize practices</a:t>
            </a:r>
          </a:p>
          <a:p>
            <a:pPr>
              <a:buClr>
                <a:schemeClr val="bg2">
                  <a:lumMod val="50000"/>
                </a:schemeClr>
              </a:buClr>
            </a:pPr>
            <a:r>
              <a:rPr lang="en-US" sz="2400" dirty="0" smtClean="0"/>
              <a:t>Scale and diversification are extremely important to small and mid-sized farms</a:t>
            </a:r>
          </a:p>
          <a:p>
            <a:pPr>
              <a:buClr>
                <a:schemeClr val="bg2">
                  <a:lumMod val="50000"/>
                </a:schemeClr>
              </a:buClr>
            </a:pPr>
            <a:r>
              <a:rPr lang="en-US" sz="2400" dirty="0" smtClean="0"/>
              <a:t>Regional support and wholesale institutional demand for local foods can offset some risks</a:t>
            </a:r>
          </a:p>
          <a:p>
            <a:pPr>
              <a:buClr>
                <a:schemeClr val="bg2">
                  <a:lumMod val="50000"/>
                </a:schemeClr>
              </a:buClr>
            </a:pPr>
            <a:r>
              <a:rPr lang="en-US" sz="2400" dirty="0" smtClean="0"/>
              <a:t>Adoption and implementation of innovative soil health and cover cropping practices take time and requires ability for farmers to experiment </a:t>
            </a:r>
          </a:p>
          <a:p>
            <a:pPr marL="403225" lvl="1" indent="0">
              <a:buNone/>
            </a:pPr>
            <a:endParaRPr lang="en-US" sz="2000" dirty="0"/>
          </a:p>
        </p:txBody>
      </p:sp>
      <p:sp>
        <p:nvSpPr>
          <p:cNvPr id="4" name="Slide Number Placeholder 3"/>
          <p:cNvSpPr>
            <a:spLocks noGrp="1"/>
          </p:cNvSpPr>
          <p:nvPr>
            <p:ph type="sldNum" sz="quarter" idx="12"/>
          </p:nvPr>
        </p:nvSpPr>
        <p:spPr/>
        <p:txBody>
          <a:bodyPr/>
          <a:lstStyle/>
          <a:p>
            <a:fld id="{1EBE262C-93C7-4188-B124-E8257CE1ACC4}" type="slidenum">
              <a:rPr lang="en-US" smtClean="0"/>
              <a:t>11</a:t>
            </a:fld>
            <a:endParaRPr lang="en-US"/>
          </a:p>
        </p:txBody>
      </p:sp>
    </p:spTree>
    <p:extLst>
      <p:ext uri="{BB962C8B-B14F-4D97-AF65-F5344CB8AC3E}">
        <p14:creationId xmlns:p14="http://schemas.microsoft.com/office/powerpoint/2010/main" val="3666823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594"/>
            <a:ext cx="6400800" cy="1143000"/>
          </a:xfrm>
        </p:spPr>
        <p:txBody>
          <a:bodyPr>
            <a:normAutofit/>
          </a:bodyPr>
          <a:lstStyle/>
          <a:p>
            <a:r>
              <a:rPr lang="en-US" dirty="0" smtClean="0"/>
              <a:t>Anticipated Outcomes</a:t>
            </a:r>
            <a:endParaRPr lang="en-US" dirty="0"/>
          </a:p>
        </p:txBody>
      </p:sp>
      <p:sp>
        <p:nvSpPr>
          <p:cNvPr id="3" name="Content Placeholder 2"/>
          <p:cNvSpPr>
            <a:spLocks noGrp="1"/>
          </p:cNvSpPr>
          <p:nvPr>
            <p:ph idx="1"/>
          </p:nvPr>
        </p:nvSpPr>
        <p:spPr>
          <a:xfrm>
            <a:off x="1435100" y="1143000"/>
            <a:ext cx="7499350" cy="5105400"/>
          </a:xfrm>
        </p:spPr>
        <p:txBody>
          <a:bodyPr/>
          <a:lstStyle/>
          <a:p>
            <a:pPr>
              <a:buClr>
                <a:schemeClr val="bg2">
                  <a:lumMod val="50000"/>
                </a:schemeClr>
              </a:buClr>
            </a:pPr>
            <a:r>
              <a:rPr lang="en-US" sz="2800" dirty="0"/>
              <a:t>Enhanced care and restoration of riparian and </a:t>
            </a:r>
            <a:r>
              <a:rPr lang="en-US" sz="2800" dirty="0" smtClean="0"/>
              <a:t>ecological;</a:t>
            </a:r>
            <a:endParaRPr lang="en-US" sz="2800" dirty="0"/>
          </a:p>
          <a:p>
            <a:pPr>
              <a:buClr>
                <a:schemeClr val="bg2">
                  <a:lumMod val="50000"/>
                </a:schemeClr>
              </a:buClr>
            </a:pPr>
            <a:r>
              <a:rPr lang="en-US" sz="2800" dirty="0" smtClean="0"/>
              <a:t>Reduced </a:t>
            </a:r>
            <a:r>
              <a:rPr lang="en-US" sz="2800" dirty="0"/>
              <a:t>farm nutrient </a:t>
            </a:r>
            <a:r>
              <a:rPr lang="en-US" sz="2800" dirty="0" smtClean="0"/>
              <a:t>imbalances</a:t>
            </a:r>
            <a:endParaRPr lang="en-US" sz="2800" dirty="0"/>
          </a:p>
          <a:p>
            <a:pPr>
              <a:buClr>
                <a:schemeClr val="bg2">
                  <a:lumMod val="50000"/>
                </a:schemeClr>
              </a:buClr>
            </a:pPr>
            <a:r>
              <a:rPr lang="en-US" sz="2800" dirty="0" smtClean="0"/>
              <a:t>Financial </a:t>
            </a:r>
            <a:r>
              <a:rPr lang="en-US" sz="2800" dirty="0"/>
              <a:t>models and alternative scenarios for diverse sustainable small-acreage farms;</a:t>
            </a:r>
          </a:p>
          <a:p>
            <a:pPr>
              <a:buClr>
                <a:schemeClr val="bg2">
                  <a:lumMod val="50000"/>
                </a:schemeClr>
              </a:buClr>
            </a:pPr>
            <a:r>
              <a:rPr lang="en-US" sz="2800" dirty="0" smtClean="0"/>
              <a:t>Increased </a:t>
            </a:r>
            <a:r>
              <a:rPr lang="en-US" sz="2800" dirty="0"/>
              <a:t>value-added market </a:t>
            </a:r>
            <a:r>
              <a:rPr lang="en-US" sz="2800" dirty="0" smtClean="0"/>
              <a:t>and institutional opportunities;</a:t>
            </a:r>
            <a:endParaRPr lang="en-US" sz="2800" dirty="0"/>
          </a:p>
          <a:p>
            <a:pPr>
              <a:buClr>
                <a:schemeClr val="bg2">
                  <a:lumMod val="50000"/>
                </a:schemeClr>
              </a:buClr>
            </a:pPr>
            <a:r>
              <a:rPr lang="en-US" sz="2800" dirty="0" smtClean="0"/>
              <a:t>Improved </a:t>
            </a:r>
            <a:r>
              <a:rPr lang="en-US" sz="2800" dirty="0"/>
              <a:t>mechanisms for community financing and development of regional food infrastructure</a:t>
            </a:r>
            <a:r>
              <a:rPr lang="en-US" sz="2800" dirty="0" smtClean="0"/>
              <a:t>; and </a:t>
            </a:r>
            <a:endParaRPr lang="en-US" sz="2800" dirty="0"/>
          </a:p>
          <a:p>
            <a:pPr>
              <a:buClr>
                <a:schemeClr val="bg2">
                  <a:lumMod val="50000"/>
                </a:schemeClr>
              </a:buClr>
            </a:pPr>
            <a:r>
              <a:rPr lang="en-US" sz="2800" dirty="0" smtClean="0"/>
              <a:t>Increased </a:t>
            </a:r>
            <a:r>
              <a:rPr lang="en-US" sz="2800" dirty="0"/>
              <a:t>community commitment to a sustainable regional food system. </a:t>
            </a:r>
          </a:p>
        </p:txBody>
      </p:sp>
      <p:sp>
        <p:nvSpPr>
          <p:cNvPr id="4" name="Slide Number Placeholder 3"/>
          <p:cNvSpPr>
            <a:spLocks noGrp="1"/>
          </p:cNvSpPr>
          <p:nvPr>
            <p:ph type="sldNum" sz="quarter" idx="12"/>
          </p:nvPr>
        </p:nvSpPr>
        <p:spPr/>
        <p:txBody>
          <a:bodyPr/>
          <a:lstStyle/>
          <a:p>
            <a:fld id="{1EBE262C-93C7-4188-B124-E8257CE1ACC4}" type="slidenum">
              <a:rPr lang="en-US" smtClean="0"/>
              <a:t>12</a:t>
            </a:fld>
            <a:endParaRPr lang="en-US"/>
          </a:p>
        </p:txBody>
      </p:sp>
    </p:spTree>
    <p:extLst>
      <p:ext uri="{BB962C8B-B14F-4D97-AF65-F5344CB8AC3E}">
        <p14:creationId xmlns:p14="http://schemas.microsoft.com/office/powerpoint/2010/main" val="882716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24BADC6-932E-472D-B928-4BD0198543E7}" type="slidenum">
              <a:rPr lang="en-US" smtClean="0"/>
              <a:pPr>
                <a:defRPr/>
              </a:pPr>
              <a:t>13</a:t>
            </a:fld>
            <a:endParaRPr lang="en-US"/>
          </a:p>
        </p:txBody>
      </p:sp>
      <p:sp>
        <p:nvSpPr>
          <p:cNvPr id="3" name="TextBox 2"/>
          <p:cNvSpPr txBox="1"/>
          <p:nvPr/>
        </p:nvSpPr>
        <p:spPr>
          <a:xfrm>
            <a:off x="1828800" y="2209800"/>
            <a:ext cx="5867400" cy="1938992"/>
          </a:xfrm>
          <a:prstGeom prst="rect">
            <a:avLst/>
          </a:prstGeom>
          <a:noFill/>
        </p:spPr>
        <p:txBody>
          <a:bodyPr wrap="square" rtlCol="0">
            <a:spAutoFit/>
          </a:bodyPr>
          <a:lstStyle/>
          <a:p>
            <a:r>
              <a:rPr lang="en-US" sz="2400" dirty="0" smtClean="0"/>
              <a:t>Contact:</a:t>
            </a:r>
          </a:p>
          <a:p>
            <a:r>
              <a:rPr lang="en-US" sz="2400" dirty="0" smtClean="0"/>
              <a:t>Eric S. Bendfeldt</a:t>
            </a:r>
          </a:p>
          <a:p>
            <a:r>
              <a:rPr lang="en-US" sz="2400" dirty="0" smtClean="0"/>
              <a:t>Extension Specialist, Community Viability</a:t>
            </a:r>
          </a:p>
          <a:p>
            <a:r>
              <a:rPr lang="en-US" sz="2400" dirty="0" smtClean="0"/>
              <a:t>Phone: 540-432-6029 Ext. 106</a:t>
            </a:r>
          </a:p>
          <a:p>
            <a:r>
              <a:rPr lang="en-US" sz="2400" dirty="0" smtClean="0"/>
              <a:t>Email: ebendfel@vt.edu</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0432" y="6096000"/>
            <a:ext cx="7592568" cy="707136"/>
          </a:xfrm>
          <a:prstGeom prst="rect">
            <a:avLst/>
          </a:prstGeom>
        </p:spPr>
      </p:pic>
    </p:spTree>
    <p:extLst>
      <p:ext uri="{BB962C8B-B14F-4D97-AF65-F5344CB8AC3E}">
        <p14:creationId xmlns:p14="http://schemas.microsoft.com/office/powerpoint/2010/main" val="3395271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152400"/>
            <a:ext cx="749935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1066800" y="990600"/>
            <a:ext cx="7696200" cy="4953000"/>
          </a:xfrm>
        </p:spPr>
        <p:txBody>
          <a:bodyPr/>
          <a:lstStyle/>
          <a:p>
            <a:pPr>
              <a:lnSpc>
                <a:spcPts val="3500"/>
              </a:lnSpc>
              <a:buClr>
                <a:schemeClr val="bg2">
                  <a:lumMod val="50000"/>
                </a:schemeClr>
              </a:buClr>
            </a:pPr>
            <a:r>
              <a:rPr lang="en-US" dirty="0" smtClean="0"/>
              <a:t>Funder: </a:t>
            </a:r>
          </a:p>
          <a:p>
            <a:pPr lvl="1">
              <a:lnSpc>
                <a:spcPts val="3500"/>
              </a:lnSpc>
              <a:buClr>
                <a:schemeClr val="bg2">
                  <a:lumMod val="50000"/>
                </a:schemeClr>
              </a:buClr>
            </a:pPr>
            <a:r>
              <a:rPr lang="en-US" dirty="0" smtClean="0"/>
              <a:t>National Fish and Wildlife Foundation</a:t>
            </a:r>
          </a:p>
          <a:p>
            <a:pPr lvl="1">
              <a:lnSpc>
                <a:spcPts val="3500"/>
              </a:lnSpc>
              <a:buClr>
                <a:schemeClr val="bg2">
                  <a:lumMod val="50000"/>
                </a:schemeClr>
              </a:buClr>
            </a:pPr>
            <a:r>
              <a:rPr lang="en-US" dirty="0" smtClean="0"/>
              <a:t>EPA</a:t>
            </a:r>
          </a:p>
          <a:p>
            <a:pPr>
              <a:lnSpc>
                <a:spcPts val="3500"/>
              </a:lnSpc>
              <a:buClr>
                <a:schemeClr val="bg2">
                  <a:lumMod val="50000"/>
                </a:schemeClr>
              </a:buClr>
            </a:pPr>
            <a:r>
              <a:rPr lang="en-US" dirty="0" smtClean="0"/>
              <a:t>Project Partners</a:t>
            </a:r>
          </a:p>
          <a:p>
            <a:pPr lvl="1">
              <a:lnSpc>
                <a:spcPts val="3500"/>
              </a:lnSpc>
              <a:buClr>
                <a:schemeClr val="bg2">
                  <a:lumMod val="50000"/>
                </a:schemeClr>
              </a:buClr>
            </a:pPr>
            <a:r>
              <a:rPr lang="en-US" dirty="0" smtClean="0"/>
              <a:t>Virginia Cooperative Extension</a:t>
            </a:r>
          </a:p>
          <a:p>
            <a:pPr lvl="1">
              <a:lnSpc>
                <a:spcPts val="3500"/>
              </a:lnSpc>
              <a:buClr>
                <a:schemeClr val="bg2">
                  <a:lumMod val="50000"/>
                </a:schemeClr>
              </a:buClr>
            </a:pPr>
            <a:r>
              <a:rPr lang="en-US" dirty="0" smtClean="0"/>
              <a:t>Dale Gardner Consulting</a:t>
            </a:r>
          </a:p>
          <a:p>
            <a:pPr lvl="1">
              <a:lnSpc>
                <a:spcPts val="3500"/>
              </a:lnSpc>
              <a:buClr>
                <a:schemeClr val="bg2">
                  <a:lumMod val="50000"/>
                </a:schemeClr>
              </a:buClr>
            </a:pPr>
            <a:r>
              <a:rPr lang="en-US" dirty="0" smtClean="0"/>
              <a:t>Virginia Beginning Farmer and Rancher Coalition</a:t>
            </a:r>
          </a:p>
          <a:p>
            <a:pPr lvl="1">
              <a:lnSpc>
                <a:spcPts val="3500"/>
              </a:lnSpc>
              <a:buClr>
                <a:schemeClr val="bg2">
                  <a:lumMod val="50000"/>
                </a:schemeClr>
              </a:buClr>
            </a:pPr>
            <a:r>
              <a:rPr lang="en-US" dirty="0" smtClean="0"/>
              <a:t>Shenandoah Valley Buy Fresh Buy Local</a:t>
            </a:r>
          </a:p>
          <a:p>
            <a:pPr lvl="1">
              <a:lnSpc>
                <a:spcPts val="3500"/>
              </a:lnSpc>
              <a:buClr>
                <a:schemeClr val="bg2">
                  <a:lumMod val="50000"/>
                </a:schemeClr>
              </a:buClr>
            </a:pPr>
            <a:r>
              <a:rPr lang="en-US" dirty="0" smtClean="0"/>
              <a:t>USDA – Natural Resources Conservation Service</a:t>
            </a:r>
          </a:p>
          <a:p>
            <a:pPr lvl="1">
              <a:lnSpc>
                <a:spcPts val="3500"/>
              </a:lnSpc>
              <a:buClr>
                <a:schemeClr val="bg2">
                  <a:lumMod val="50000"/>
                </a:schemeClr>
              </a:buClr>
            </a:pPr>
            <a:r>
              <a:rPr lang="en-US" dirty="0" smtClean="0"/>
              <a:t>Northern Virginia 4-H Center </a:t>
            </a:r>
          </a:p>
          <a:p>
            <a:pPr>
              <a:lnSpc>
                <a:spcPts val="3500"/>
              </a:lnSpc>
              <a:buClr>
                <a:srgbClr val="6DBE45"/>
              </a:buClr>
            </a:pPr>
            <a:endParaRPr lang="en-US" dirty="0" smtClean="0"/>
          </a:p>
          <a:p>
            <a:pPr>
              <a:lnSpc>
                <a:spcPts val="3500"/>
              </a:lnSpc>
              <a:buClr>
                <a:srgbClr val="6DBE45"/>
              </a:buClr>
            </a:pPr>
            <a:endParaRPr lang="en-US" dirty="0"/>
          </a:p>
        </p:txBody>
      </p:sp>
      <p:sp>
        <p:nvSpPr>
          <p:cNvPr id="4" name="Slide Number Placeholder 3"/>
          <p:cNvSpPr>
            <a:spLocks noGrp="1"/>
          </p:cNvSpPr>
          <p:nvPr>
            <p:ph type="sldNum" sz="quarter" idx="12"/>
          </p:nvPr>
        </p:nvSpPr>
        <p:spPr/>
        <p:txBody>
          <a:bodyPr/>
          <a:lstStyle/>
          <a:p>
            <a:fld id="{1EBE262C-93C7-4188-B124-E8257CE1ACC4}" type="slidenum">
              <a:rPr lang="en-US" smtClean="0"/>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733F8F1-B645-4DA3-86E7-A2CE6E58023A}" type="slidenum">
              <a:rPr lang="en-US" smtClean="0"/>
              <a:pPr>
                <a:defRPr/>
              </a:pPr>
              <a:t>3</a:t>
            </a:fld>
            <a:endParaRPr lang="en-US"/>
          </a:p>
        </p:txBody>
      </p:sp>
      <p:sp>
        <p:nvSpPr>
          <p:cNvPr id="6" name="Title 5"/>
          <p:cNvSpPr>
            <a:spLocks noGrp="1"/>
          </p:cNvSpPr>
          <p:nvPr>
            <p:ph type="title"/>
          </p:nvPr>
        </p:nvSpPr>
        <p:spPr/>
        <p:txBody>
          <a:bodyPr>
            <a:normAutofit/>
          </a:bodyPr>
          <a:lstStyle/>
          <a:p>
            <a:r>
              <a:rPr lang="en-US" dirty="0" smtClean="0"/>
              <a:t>Grant Team Members</a:t>
            </a:r>
            <a:endParaRPr lang="en-US" dirty="0"/>
          </a:p>
        </p:txBody>
      </p:sp>
      <p:sp>
        <p:nvSpPr>
          <p:cNvPr id="7" name="Content Placeholder 6"/>
          <p:cNvSpPr>
            <a:spLocks noGrp="1"/>
          </p:cNvSpPr>
          <p:nvPr>
            <p:ph idx="1"/>
          </p:nvPr>
        </p:nvSpPr>
        <p:spPr>
          <a:xfrm>
            <a:off x="1435100" y="1600200"/>
            <a:ext cx="3670300" cy="4800600"/>
          </a:xfrm>
        </p:spPr>
        <p:txBody>
          <a:bodyPr/>
          <a:lstStyle/>
          <a:p>
            <a:r>
              <a:rPr lang="en-US" sz="2800" b="1" dirty="0" smtClean="0">
                <a:solidFill>
                  <a:schemeClr val="bg2">
                    <a:lumMod val="50000"/>
                  </a:schemeClr>
                </a:solidFill>
              </a:rPr>
              <a:t>Eric </a:t>
            </a:r>
            <a:r>
              <a:rPr lang="en-US" sz="2800" b="1" dirty="0" err="1" smtClean="0">
                <a:solidFill>
                  <a:schemeClr val="bg2">
                    <a:lumMod val="50000"/>
                  </a:schemeClr>
                </a:solidFill>
              </a:rPr>
              <a:t>Bendfeldt</a:t>
            </a:r>
            <a:endParaRPr lang="en-US" sz="2800" b="1" dirty="0" smtClean="0">
              <a:solidFill>
                <a:schemeClr val="bg2">
                  <a:lumMod val="50000"/>
                </a:schemeClr>
              </a:solidFill>
            </a:endParaRPr>
          </a:p>
          <a:p>
            <a:r>
              <a:rPr lang="en-US" sz="2800" b="1" dirty="0" smtClean="0">
                <a:solidFill>
                  <a:schemeClr val="bg2">
                    <a:lumMod val="50000"/>
                  </a:schemeClr>
                </a:solidFill>
              </a:rPr>
              <a:t>Kim </a:t>
            </a:r>
            <a:r>
              <a:rPr lang="en-US" sz="2800" b="1" dirty="0" err="1" smtClean="0">
                <a:solidFill>
                  <a:schemeClr val="bg2">
                    <a:lumMod val="50000"/>
                  </a:schemeClr>
                </a:solidFill>
              </a:rPr>
              <a:t>Niewolny</a:t>
            </a:r>
            <a:r>
              <a:rPr lang="en-US" sz="2800" b="1" dirty="0" smtClean="0">
                <a:solidFill>
                  <a:schemeClr val="bg2">
                    <a:lumMod val="50000"/>
                  </a:schemeClr>
                </a:solidFill>
              </a:rPr>
              <a:t>, PhD</a:t>
            </a:r>
          </a:p>
          <a:p>
            <a:r>
              <a:rPr lang="en-US" sz="2800" b="1" dirty="0" smtClean="0">
                <a:solidFill>
                  <a:schemeClr val="bg2">
                    <a:lumMod val="50000"/>
                  </a:schemeClr>
                </a:solidFill>
              </a:rPr>
              <a:t>Kim Morgan, PhD</a:t>
            </a:r>
          </a:p>
          <a:p>
            <a:r>
              <a:rPr lang="en-US" sz="2800" b="1" dirty="0" smtClean="0">
                <a:solidFill>
                  <a:schemeClr val="bg2">
                    <a:lumMod val="50000"/>
                  </a:schemeClr>
                </a:solidFill>
              </a:rPr>
              <a:t>Peter Callan, </a:t>
            </a:r>
          </a:p>
          <a:p>
            <a:r>
              <a:rPr lang="en-US" sz="2800" b="1" dirty="0" smtClean="0">
                <a:solidFill>
                  <a:schemeClr val="bg2">
                    <a:lumMod val="50000"/>
                  </a:schemeClr>
                </a:solidFill>
              </a:rPr>
              <a:t>Jim Pease, PhD</a:t>
            </a:r>
          </a:p>
          <a:p>
            <a:r>
              <a:rPr lang="en-US" sz="2800" b="1" dirty="0" smtClean="0">
                <a:solidFill>
                  <a:schemeClr val="bg2">
                    <a:lumMod val="50000"/>
                  </a:schemeClr>
                </a:solidFill>
              </a:rPr>
              <a:t>Dale Gardner </a:t>
            </a:r>
          </a:p>
          <a:p>
            <a:r>
              <a:rPr lang="en-US" sz="2800" b="1" dirty="0" smtClean="0">
                <a:solidFill>
                  <a:schemeClr val="bg2">
                    <a:lumMod val="50000"/>
                  </a:schemeClr>
                </a:solidFill>
              </a:rPr>
              <a:t>Kenner Love</a:t>
            </a:r>
          </a:p>
          <a:p>
            <a:pPr marL="603250" lvl="2" indent="0">
              <a:buNone/>
            </a:pPr>
            <a:endParaRPr lang="en-US" dirty="0"/>
          </a:p>
        </p:txBody>
      </p:sp>
      <p:sp>
        <p:nvSpPr>
          <p:cNvPr id="2" name="TextBox 1"/>
          <p:cNvSpPr txBox="1"/>
          <p:nvPr/>
        </p:nvSpPr>
        <p:spPr>
          <a:xfrm>
            <a:off x="5334000" y="1600200"/>
            <a:ext cx="3736975" cy="3247043"/>
          </a:xfrm>
          <a:prstGeom prst="rect">
            <a:avLst/>
          </a:prstGeom>
          <a:noFill/>
        </p:spPr>
        <p:txBody>
          <a:bodyPr wrap="square" rtlCol="0">
            <a:spAutoFit/>
          </a:bodyPr>
          <a:lstStyle/>
          <a:p>
            <a:pPr marL="365125" lvl="0" indent="-282575" fontAlgn="base">
              <a:lnSpc>
                <a:spcPts val="3000"/>
              </a:lnSpc>
              <a:spcBef>
                <a:spcPts val="600"/>
              </a:spcBef>
              <a:spcAft>
                <a:spcPct val="0"/>
              </a:spcAft>
              <a:buClr>
                <a:prstClr val="black"/>
              </a:buClr>
              <a:buSzPct val="80000"/>
              <a:buFont typeface="Wingdings 2" pitchFamily="18" charset="2"/>
              <a:buChar char=""/>
            </a:pPr>
            <a:r>
              <a:rPr lang="en-US" sz="2800" b="1" dirty="0">
                <a:solidFill>
                  <a:srgbClr val="E7DEC9">
                    <a:lumMod val="50000"/>
                  </a:srgbClr>
                </a:solidFill>
              </a:rPr>
              <a:t>Kenner </a:t>
            </a:r>
            <a:r>
              <a:rPr lang="en-US" sz="2800" b="1" dirty="0" smtClean="0">
                <a:solidFill>
                  <a:srgbClr val="E7DEC9">
                    <a:lumMod val="50000"/>
                  </a:srgbClr>
                </a:solidFill>
              </a:rPr>
              <a:t>Love</a:t>
            </a:r>
          </a:p>
          <a:p>
            <a:pPr marL="365125" lvl="0" indent="-282575" fontAlgn="base">
              <a:lnSpc>
                <a:spcPts val="3000"/>
              </a:lnSpc>
              <a:spcBef>
                <a:spcPts val="600"/>
              </a:spcBef>
              <a:spcAft>
                <a:spcPct val="0"/>
              </a:spcAft>
              <a:buClr>
                <a:prstClr val="black"/>
              </a:buClr>
              <a:buSzPct val="80000"/>
              <a:buFont typeface="Wingdings 2" pitchFamily="18" charset="2"/>
              <a:buChar char=""/>
            </a:pPr>
            <a:r>
              <a:rPr lang="en-US" sz="2800" b="1" dirty="0" smtClean="0">
                <a:solidFill>
                  <a:srgbClr val="E7DEC9">
                    <a:lumMod val="50000"/>
                  </a:srgbClr>
                </a:solidFill>
              </a:rPr>
              <a:t>Tim Mize</a:t>
            </a:r>
          </a:p>
          <a:p>
            <a:pPr marL="365125" lvl="0" indent="-282575" fontAlgn="base">
              <a:lnSpc>
                <a:spcPts val="3000"/>
              </a:lnSpc>
              <a:spcBef>
                <a:spcPts val="600"/>
              </a:spcBef>
              <a:spcAft>
                <a:spcPct val="0"/>
              </a:spcAft>
              <a:buClr>
                <a:prstClr val="black"/>
              </a:buClr>
              <a:buSzPct val="80000"/>
              <a:buFont typeface="Wingdings 2" pitchFamily="18" charset="2"/>
              <a:buChar char=""/>
            </a:pPr>
            <a:r>
              <a:rPr lang="en-US" sz="2800" b="1" dirty="0" smtClean="0">
                <a:solidFill>
                  <a:srgbClr val="E7DEC9">
                    <a:lumMod val="50000"/>
                  </a:srgbClr>
                </a:solidFill>
              </a:rPr>
              <a:t>Tim </a:t>
            </a:r>
            <a:r>
              <a:rPr lang="en-US" sz="2800" b="1" dirty="0" err="1" smtClean="0">
                <a:solidFill>
                  <a:srgbClr val="E7DEC9">
                    <a:lumMod val="50000"/>
                  </a:srgbClr>
                </a:solidFill>
              </a:rPr>
              <a:t>Ohwiler</a:t>
            </a:r>
            <a:endParaRPr lang="en-US" sz="2800" b="1" dirty="0" smtClean="0">
              <a:solidFill>
                <a:srgbClr val="E7DEC9">
                  <a:lumMod val="50000"/>
                </a:srgbClr>
              </a:solidFill>
            </a:endParaRPr>
          </a:p>
          <a:p>
            <a:pPr marL="365125" lvl="0" indent="-282575" fontAlgn="base">
              <a:lnSpc>
                <a:spcPts val="3000"/>
              </a:lnSpc>
              <a:spcBef>
                <a:spcPts val="600"/>
              </a:spcBef>
              <a:spcAft>
                <a:spcPct val="0"/>
              </a:spcAft>
              <a:buClr>
                <a:prstClr val="black"/>
              </a:buClr>
              <a:buSzPct val="80000"/>
              <a:buFont typeface="Wingdings 2" pitchFamily="18" charset="2"/>
              <a:buChar char=""/>
            </a:pPr>
            <a:r>
              <a:rPr lang="en-US" sz="2800" b="1" dirty="0" smtClean="0">
                <a:solidFill>
                  <a:srgbClr val="E7DEC9">
                    <a:lumMod val="50000"/>
                  </a:srgbClr>
                </a:solidFill>
              </a:rPr>
              <a:t>John </a:t>
            </a:r>
            <a:r>
              <a:rPr lang="en-US" sz="2800" b="1" dirty="0" err="1" smtClean="0">
                <a:solidFill>
                  <a:srgbClr val="E7DEC9">
                    <a:lumMod val="50000"/>
                  </a:srgbClr>
                </a:solidFill>
              </a:rPr>
              <a:t>Ignosh</a:t>
            </a:r>
            <a:endParaRPr lang="en-US" sz="2800" b="1" dirty="0" smtClean="0">
              <a:solidFill>
                <a:srgbClr val="E7DEC9">
                  <a:lumMod val="50000"/>
                </a:srgbClr>
              </a:solidFill>
            </a:endParaRPr>
          </a:p>
          <a:p>
            <a:pPr marL="365125" lvl="0" indent="-282575" fontAlgn="base">
              <a:lnSpc>
                <a:spcPts val="3000"/>
              </a:lnSpc>
              <a:spcBef>
                <a:spcPts val="600"/>
              </a:spcBef>
              <a:spcAft>
                <a:spcPct val="0"/>
              </a:spcAft>
              <a:buClr>
                <a:prstClr val="black"/>
              </a:buClr>
              <a:buSzPct val="80000"/>
              <a:buFont typeface="Wingdings 2" pitchFamily="18" charset="2"/>
              <a:buChar char=""/>
            </a:pPr>
            <a:r>
              <a:rPr lang="en-US" sz="2800" b="1" dirty="0" smtClean="0">
                <a:solidFill>
                  <a:srgbClr val="E7DEC9">
                    <a:lumMod val="50000"/>
                  </a:srgbClr>
                </a:solidFill>
              </a:rPr>
              <a:t>French Price</a:t>
            </a:r>
          </a:p>
          <a:p>
            <a:pPr marL="365125" lvl="0" indent="-282575" fontAlgn="base">
              <a:lnSpc>
                <a:spcPts val="3000"/>
              </a:lnSpc>
              <a:spcBef>
                <a:spcPts val="600"/>
              </a:spcBef>
              <a:spcAft>
                <a:spcPct val="0"/>
              </a:spcAft>
              <a:buClr>
                <a:prstClr val="black"/>
              </a:buClr>
              <a:buSzPct val="80000"/>
              <a:buFont typeface="Wingdings 2" pitchFamily="18" charset="2"/>
              <a:buChar char=""/>
            </a:pPr>
            <a:r>
              <a:rPr lang="en-US" sz="2800" b="1" dirty="0" smtClean="0">
                <a:solidFill>
                  <a:srgbClr val="E7DEC9">
                    <a:lumMod val="50000"/>
                  </a:srgbClr>
                </a:solidFill>
              </a:rPr>
              <a:t>Megan </a:t>
            </a:r>
            <a:r>
              <a:rPr lang="en-US" sz="2800" b="1" dirty="0" err="1" smtClean="0">
                <a:solidFill>
                  <a:srgbClr val="E7DEC9">
                    <a:lumMod val="50000"/>
                  </a:srgbClr>
                </a:solidFill>
              </a:rPr>
              <a:t>Dunford</a:t>
            </a:r>
            <a:endParaRPr lang="en-US" sz="2800" b="1" dirty="0" smtClean="0">
              <a:solidFill>
                <a:srgbClr val="E7DEC9">
                  <a:lumMod val="50000"/>
                </a:srgbClr>
              </a:solidFill>
            </a:endParaRPr>
          </a:p>
          <a:p>
            <a:pPr marL="365125" lvl="0" indent="-282575" fontAlgn="base">
              <a:lnSpc>
                <a:spcPts val="3000"/>
              </a:lnSpc>
              <a:spcBef>
                <a:spcPts val="600"/>
              </a:spcBef>
              <a:spcAft>
                <a:spcPct val="0"/>
              </a:spcAft>
              <a:buClr>
                <a:prstClr val="black"/>
              </a:buClr>
              <a:buSzPct val="80000"/>
              <a:buFont typeface="Wingdings 2" pitchFamily="18" charset="2"/>
              <a:buChar char=""/>
            </a:pPr>
            <a:r>
              <a:rPr lang="en-US" sz="2800" b="1" dirty="0" smtClean="0">
                <a:solidFill>
                  <a:srgbClr val="E7DEC9">
                    <a:lumMod val="50000"/>
                  </a:srgbClr>
                </a:solidFill>
              </a:rPr>
              <a:t>Ben Garber</a:t>
            </a:r>
            <a:endParaRPr lang="en-US" sz="2800" b="1" dirty="0">
              <a:solidFill>
                <a:srgbClr val="E7DEC9">
                  <a:lumMod val="50000"/>
                </a:srgbClr>
              </a:solidFill>
            </a:endParaRPr>
          </a:p>
        </p:txBody>
      </p:sp>
    </p:spTree>
    <p:extLst>
      <p:ext uri="{BB962C8B-B14F-4D97-AF65-F5344CB8AC3E}">
        <p14:creationId xmlns:p14="http://schemas.microsoft.com/office/powerpoint/2010/main" val="1285747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152400"/>
            <a:ext cx="7499350" cy="1143000"/>
          </a:xfrm>
        </p:spPr>
        <p:txBody>
          <a:bodyPr/>
          <a:lstStyle/>
          <a:p>
            <a:r>
              <a:rPr lang="en-US" dirty="0" smtClean="0"/>
              <a:t>Community Partners</a:t>
            </a:r>
            <a:endParaRPr lang="en-US" dirty="0"/>
          </a:p>
        </p:txBody>
      </p:sp>
      <p:sp>
        <p:nvSpPr>
          <p:cNvPr id="3" name="Content Placeholder 2"/>
          <p:cNvSpPr>
            <a:spLocks noGrp="1"/>
          </p:cNvSpPr>
          <p:nvPr>
            <p:ph idx="1"/>
          </p:nvPr>
        </p:nvSpPr>
        <p:spPr>
          <a:xfrm>
            <a:off x="1066800" y="1219200"/>
            <a:ext cx="7696200" cy="4953000"/>
          </a:xfrm>
        </p:spPr>
        <p:txBody>
          <a:bodyPr/>
          <a:lstStyle/>
          <a:p>
            <a:pPr>
              <a:lnSpc>
                <a:spcPts val="3500"/>
              </a:lnSpc>
              <a:buClr>
                <a:schemeClr val="bg2">
                  <a:lumMod val="50000"/>
                </a:schemeClr>
              </a:buClr>
            </a:pPr>
            <a:r>
              <a:rPr lang="en-US" dirty="0"/>
              <a:t>T</a:t>
            </a:r>
            <a:r>
              <a:rPr lang="en-US" dirty="0" smtClean="0"/>
              <a:t>o assist with Infrastructure Development, Farm-to-Institution Outreach, and Promotion of Core Soil Health Practices </a:t>
            </a:r>
          </a:p>
          <a:p>
            <a:pPr lvl="1">
              <a:lnSpc>
                <a:spcPts val="3500"/>
              </a:lnSpc>
              <a:buClr>
                <a:schemeClr val="bg2">
                  <a:lumMod val="50000"/>
                </a:schemeClr>
              </a:buClr>
            </a:pPr>
            <a:r>
              <a:rPr lang="en-US" dirty="0" smtClean="0"/>
              <a:t>Friendly City Food Co-operative</a:t>
            </a:r>
          </a:p>
          <a:p>
            <a:pPr lvl="1">
              <a:lnSpc>
                <a:spcPts val="3500"/>
              </a:lnSpc>
              <a:buClr>
                <a:schemeClr val="bg2">
                  <a:lumMod val="50000"/>
                </a:schemeClr>
              </a:buClr>
            </a:pPr>
            <a:r>
              <a:rPr lang="en-US" dirty="0" smtClean="0"/>
              <a:t>Shenandoah Valley Produce Auction</a:t>
            </a:r>
          </a:p>
          <a:p>
            <a:pPr lvl="1">
              <a:lnSpc>
                <a:spcPts val="3500"/>
              </a:lnSpc>
              <a:buClr>
                <a:schemeClr val="bg2">
                  <a:lumMod val="50000"/>
                </a:schemeClr>
              </a:buClr>
            </a:pPr>
            <a:r>
              <a:rPr lang="en-US" dirty="0" smtClean="0"/>
              <a:t>Shenandoah Forum</a:t>
            </a:r>
          </a:p>
          <a:p>
            <a:pPr lvl="1">
              <a:lnSpc>
                <a:spcPts val="3500"/>
              </a:lnSpc>
              <a:buClr>
                <a:schemeClr val="bg2">
                  <a:lumMod val="50000"/>
                </a:schemeClr>
              </a:buClr>
            </a:pPr>
            <a:r>
              <a:rPr lang="en-US" dirty="0" smtClean="0"/>
              <a:t>Northern </a:t>
            </a:r>
            <a:r>
              <a:rPr lang="en-US" dirty="0"/>
              <a:t>P</a:t>
            </a:r>
            <a:r>
              <a:rPr lang="en-US" dirty="0" smtClean="0"/>
              <a:t>iedmont Beginning Farmer Program</a:t>
            </a:r>
          </a:p>
          <a:p>
            <a:pPr lvl="1">
              <a:lnSpc>
                <a:spcPts val="3500"/>
              </a:lnSpc>
              <a:buClr>
                <a:schemeClr val="bg2">
                  <a:lumMod val="50000"/>
                </a:schemeClr>
              </a:buClr>
            </a:pPr>
            <a:r>
              <a:rPr lang="en-US" dirty="0" smtClean="0"/>
              <a:t>Fauquier Education Farm</a:t>
            </a:r>
          </a:p>
          <a:p>
            <a:pPr lvl="1">
              <a:lnSpc>
                <a:spcPts val="3500"/>
              </a:lnSpc>
              <a:buClr>
                <a:schemeClr val="bg2">
                  <a:lumMod val="50000"/>
                </a:schemeClr>
              </a:buClr>
            </a:pPr>
            <a:r>
              <a:rPr lang="en-US" dirty="0" smtClean="0"/>
              <a:t>Mary Baldwin College</a:t>
            </a:r>
          </a:p>
          <a:p>
            <a:pPr lvl="1">
              <a:lnSpc>
                <a:spcPts val="3500"/>
              </a:lnSpc>
              <a:buClr>
                <a:schemeClr val="bg2">
                  <a:lumMod val="50000"/>
                </a:schemeClr>
              </a:buClr>
            </a:pPr>
            <a:r>
              <a:rPr lang="en-US" dirty="0" smtClean="0"/>
              <a:t>Valley Conservation Council</a:t>
            </a:r>
          </a:p>
          <a:p>
            <a:pPr marL="82550" indent="0">
              <a:lnSpc>
                <a:spcPts val="3500"/>
              </a:lnSpc>
              <a:buClr>
                <a:srgbClr val="6DBE45"/>
              </a:buClr>
              <a:buNone/>
            </a:pPr>
            <a:endParaRPr lang="en-US" dirty="0" smtClean="0"/>
          </a:p>
          <a:p>
            <a:pPr>
              <a:lnSpc>
                <a:spcPts val="3500"/>
              </a:lnSpc>
              <a:buClr>
                <a:srgbClr val="6DBE45"/>
              </a:buClr>
            </a:pPr>
            <a:endParaRPr lang="en-US" dirty="0"/>
          </a:p>
        </p:txBody>
      </p:sp>
      <p:sp>
        <p:nvSpPr>
          <p:cNvPr id="4" name="Slide Number Placeholder 3"/>
          <p:cNvSpPr>
            <a:spLocks noGrp="1"/>
          </p:cNvSpPr>
          <p:nvPr>
            <p:ph type="sldNum" sz="quarter" idx="12"/>
          </p:nvPr>
        </p:nvSpPr>
        <p:spPr/>
        <p:txBody>
          <a:bodyPr/>
          <a:lstStyle/>
          <a:p>
            <a:fld id="{1EBE262C-93C7-4188-B124-E8257CE1ACC4}" type="slidenum">
              <a:rPr lang="en-US" smtClean="0"/>
              <a:t>4</a:t>
            </a:fld>
            <a:endParaRPr lang="en-US"/>
          </a:p>
        </p:txBody>
      </p:sp>
    </p:spTree>
    <p:extLst>
      <p:ext uri="{BB962C8B-B14F-4D97-AF65-F5344CB8AC3E}">
        <p14:creationId xmlns:p14="http://schemas.microsoft.com/office/powerpoint/2010/main" val="510029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43000"/>
          </a:xfrm>
        </p:spPr>
        <p:txBody>
          <a:bodyPr/>
          <a:lstStyle/>
          <a:p>
            <a:r>
              <a:rPr lang="en-US" dirty="0" smtClean="0"/>
              <a:t>Overarching Goals</a:t>
            </a:r>
            <a:endParaRPr lang="en-US" dirty="0"/>
          </a:p>
        </p:txBody>
      </p:sp>
      <p:sp>
        <p:nvSpPr>
          <p:cNvPr id="3" name="Content Placeholder 2"/>
          <p:cNvSpPr>
            <a:spLocks noGrp="1"/>
          </p:cNvSpPr>
          <p:nvPr>
            <p:ph idx="1"/>
          </p:nvPr>
        </p:nvSpPr>
        <p:spPr>
          <a:xfrm>
            <a:off x="1066800" y="1295400"/>
            <a:ext cx="8001000" cy="4953000"/>
          </a:xfrm>
        </p:spPr>
        <p:txBody>
          <a:bodyPr/>
          <a:lstStyle/>
          <a:p>
            <a:pPr>
              <a:lnSpc>
                <a:spcPts val="3500"/>
              </a:lnSpc>
            </a:pPr>
            <a:r>
              <a:rPr lang="en-US" sz="2800" dirty="0" smtClean="0"/>
              <a:t>Better on-farm nutrient balances through a continual improvement process</a:t>
            </a:r>
          </a:p>
          <a:p>
            <a:pPr>
              <a:lnSpc>
                <a:spcPts val="3500"/>
              </a:lnSpc>
            </a:pPr>
            <a:r>
              <a:rPr lang="en-US" sz="2800" dirty="0" smtClean="0"/>
              <a:t>Improved local and regional water quality</a:t>
            </a:r>
          </a:p>
          <a:p>
            <a:pPr>
              <a:lnSpc>
                <a:spcPts val="3500"/>
              </a:lnSpc>
            </a:pPr>
            <a:r>
              <a:rPr lang="en-US" sz="2800" dirty="0" smtClean="0"/>
              <a:t>Enhanced farm-to-market connections with consumers and institutions</a:t>
            </a:r>
          </a:p>
          <a:p>
            <a:pPr>
              <a:lnSpc>
                <a:spcPts val="3500"/>
              </a:lnSpc>
            </a:pPr>
            <a:r>
              <a:rPr lang="en-US" sz="2800" dirty="0" smtClean="0"/>
              <a:t>A stronger regional food system </a:t>
            </a:r>
          </a:p>
          <a:p>
            <a:pPr>
              <a:lnSpc>
                <a:spcPts val="3500"/>
              </a:lnSpc>
            </a:pPr>
            <a:r>
              <a:rPr lang="en-US" sz="2800" dirty="0" smtClean="0"/>
              <a:t>A win-win-win relationship for farmers, food buyers, and end consumers based on a value chain of good food and clean water </a:t>
            </a:r>
          </a:p>
          <a:p>
            <a:pPr marL="82550" indent="0">
              <a:lnSpc>
                <a:spcPts val="3500"/>
              </a:lnSpc>
              <a:buClr>
                <a:srgbClr val="6DBE45"/>
              </a:buClr>
              <a:buNone/>
            </a:pPr>
            <a:endParaRPr lang="en-US" dirty="0" smtClean="0"/>
          </a:p>
          <a:p>
            <a:pPr>
              <a:lnSpc>
                <a:spcPts val="3500"/>
              </a:lnSpc>
              <a:buClr>
                <a:srgbClr val="6DBE45"/>
              </a:buClr>
            </a:pPr>
            <a:endParaRPr lang="en-US" dirty="0"/>
          </a:p>
        </p:txBody>
      </p:sp>
      <p:sp>
        <p:nvSpPr>
          <p:cNvPr id="4" name="Slide Number Placeholder 3"/>
          <p:cNvSpPr>
            <a:spLocks noGrp="1"/>
          </p:cNvSpPr>
          <p:nvPr>
            <p:ph type="sldNum" sz="quarter" idx="12"/>
          </p:nvPr>
        </p:nvSpPr>
        <p:spPr/>
        <p:txBody>
          <a:bodyPr/>
          <a:lstStyle/>
          <a:p>
            <a:fld id="{1EBE262C-93C7-4188-B124-E8257CE1ACC4}"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43000"/>
          </a:xfrm>
        </p:spPr>
        <p:txBody>
          <a:bodyPr/>
          <a:lstStyle/>
          <a:p>
            <a:r>
              <a:rPr lang="en-US" dirty="0" smtClean="0"/>
              <a:t>Task Oriented Objectives</a:t>
            </a:r>
            <a:endParaRPr lang="en-US" dirty="0"/>
          </a:p>
        </p:txBody>
      </p:sp>
      <p:sp>
        <p:nvSpPr>
          <p:cNvPr id="3" name="Content Placeholder 2"/>
          <p:cNvSpPr>
            <a:spLocks noGrp="1"/>
          </p:cNvSpPr>
          <p:nvPr>
            <p:ph idx="1"/>
          </p:nvPr>
        </p:nvSpPr>
        <p:spPr>
          <a:xfrm>
            <a:off x="1066800" y="1295400"/>
            <a:ext cx="8001000" cy="4953000"/>
          </a:xfrm>
        </p:spPr>
        <p:txBody>
          <a:bodyPr/>
          <a:lstStyle/>
          <a:p>
            <a:pPr>
              <a:lnSpc>
                <a:spcPts val="3500"/>
              </a:lnSpc>
            </a:pPr>
            <a:r>
              <a:rPr lang="en-US" sz="2800" dirty="0" smtClean="0"/>
              <a:t>Quantify N, P and sediment reductions for improved whole-farm planning and nutrient balance on 20 small acreage farms </a:t>
            </a:r>
          </a:p>
          <a:p>
            <a:pPr>
              <a:lnSpc>
                <a:spcPts val="3500"/>
              </a:lnSpc>
            </a:pPr>
            <a:r>
              <a:rPr lang="en-US" sz="2800" dirty="0" smtClean="0"/>
              <a:t>Increased implementation of core soil health principles and best management practices (BMPs) </a:t>
            </a:r>
          </a:p>
          <a:p>
            <a:pPr>
              <a:lnSpc>
                <a:spcPts val="3500"/>
              </a:lnSpc>
            </a:pPr>
            <a:r>
              <a:rPr lang="en-US" sz="2800" dirty="0" smtClean="0"/>
              <a:t>Expand the scale of Buy Fresh Buy Local with </a:t>
            </a:r>
            <a:r>
              <a:rPr lang="en-US" sz="2800" dirty="0" err="1" smtClean="0"/>
              <a:t>MarketReady</a:t>
            </a:r>
            <a:r>
              <a:rPr lang="en-US" sz="2800" dirty="0" smtClean="0"/>
              <a:t> and farm-to-institution emphasis</a:t>
            </a:r>
          </a:p>
          <a:p>
            <a:pPr>
              <a:lnSpc>
                <a:spcPts val="3500"/>
              </a:lnSpc>
            </a:pPr>
            <a:r>
              <a:rPr lang="en-US" sz="2800" dirty="0" smtClean="0"/>
              <a:t>Enhance value-adding processes by improving regional food system infrastructure</a:t>
            </a:r>
          </a:p>
          <a:p>
            <a:pPr marL="82550" indent="0">
              <a:lnSpc>
                <a:spcPts val="3500"/>
              </a:lnSpc>
              <a:buClr>
                <a:srgbClr val="6DBE45"/>
              </a:buClr>
              <a:buNone/>
            </a:pPr>
            <a:endParaRPr lang="en-US" dirty="0" smtClean="0"/>
          </a:p>
          <a:p>
            <a:pPr>
              <a:lnSpc>
                <a:spcPts val="3500"/>
              </a:lnSpc>
              <a:buClr>
                <a:srgbClr val="6DBE45"/>
              </a:buClr>
            </a:pPr>
            <a:endParaRPr lang="en-US" dirty="0"/>
          </a:p>
        </p:txBody>
      </p:sp>
      <p:sp>
        <p:nvSpPr>
          <p:cNvPr id="4" name="Slide Number Placeholder 3"/>
          <p:cNvSpPr>
            <a:spLocks noGrp="1"/>
          </p:cNvSpPr>
          <p:nvPr>
            <p:ph type="sldNum" sz="quarter" idx="12"/>
          </p:nvPr>
        </p:nvSpPr>
        <p:spPr/>
        <p:txBody>
          <a:bodyPr/>
          <a:lstStyle/>
          <a:p>
            <a:fld id="{1EBE262C-93C7-4188-B124-E8257CE1ACC4}" type="slidenum">
              <a:rPr lang="en-US" smtClean="0"/>
              <a:t>6</a:t>
            </a:fld>
            <a:endParaRPr lang="en-US"/>
          </a:p>
        </p:txBody>
      </p:sp>
    </p:spTree>
    <p:extLst>
      <p:ext uri="{BB962C8B-B14F-4D97-AF65-F5344CB8AC3E}">
        <p14:creationId xmlns:p14="http://schemas.microsoft.com/office/powerpoint/2010/main" val="3482459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152400"/>
            <a:ext cx="7499350" cy="1143000"/>
          </a:xfrm>
        </p:spPr>
        <p:txBody>
          <a:bodyPr/>
          <a:lstStyle/>
          <a:p>
            <a:r>
              <a:rPr lang="en-US" dirty="0" smtClean="0"/>
              <a:t>Overall Objectives</a:t>
            </a:r>
            <a:endParaRPr lang="en-US" dirty="0"/>
          </a:p>
        </p:txBody>
      </p:sp>
      <p:sp>
        <p:nvSpPr>
          <p:cNvPr id="3" name="Content Placeholder 2"/>
          <p:cNvSpPr>
            <a:spLocks noGrp="1"/>
          </p:cNvSpPr>
          <p:nvPr>
            <p:ph idx="1"/>
          </p:nvPr>
        </p:nvSpPr>
        <p:spPr>
          <a:xfrm>
            <a:off x="1066800" y="1295400"/>
            <a:ext cx="7696200" cy="4953000"/>
          </a:xfrm>
        </p:spPr>
        <p:txBody>
          <a:bodyPr/>
          <a:lstStyle/>
          <a:p>
            <a:pPr>
              <a:lnSpc>
                <a:spcPts val="3500"/>
              </a:lnSpc>
              <a:buClr>
                <a:schemeClr val="bg2">
                  <a:lumMod val="50000"/>
                </a:schemeClr>
              </a:buClr>
            </a:pPr>
            <a:r>
              <a:rPr lang="en-US" sz="2800" dirty="0" smtClean="0"/>
              <a:t>Develop and disseminate a comprehensive framework for reducing farm nutrient and sediment imbalances, improving soil health, improving regional financing and infrastructure for value-adding farm products</a:t>
            </a:r>
          </a:p>
          <a:p>
            <a:pPr marL="82550" indent="0">
              <a:lnSpc>
                <a:spcPts val="3500"/>
              </a:lnSpc>
              <a:buClr>
                <a:schemeClr val="bg2">
                  <a:lumMod val="50000"/>
                </a:schemeClr>
              </a:buClr>
              <a:buNone/>
            </a:pPr>
            <a:endParaRPr lang="en-US" sz="2800" dirty="0" smtClean="0"/>
          </a:p>
          <a:p>
            <a:pPr>
              <a:lnSpc>
                <a:spcPts val="3500"/>
              </a:lnSpc>
              <a:buClr>
                <a:schemeClr val="bg2">
                  <a:lumMod val="50000"/>
                </a:schemeClr>
              </a:buClr>
            </a:pPr>
            <a:r>
              <a:rPr lang="en-US" sz="2800" dirty="0" smtClean="0"/>
              <a:t>Develop a community and regional commitment to a sustainable food system </a:t>
            </a:r>
          </a:p>
          <a:p>
            <a:pPr marL="82550" indent="0">
              <a:lnSpc>
                <a:spcPts val="3500"/>
              </a:lnSpc>
              <a:buClr>
                <a:srgbClr val="6DBE45"/>
              </a:buClr>
              <a:buNone/>
            </a:pPr>
            <a:endParaRPr lang="en-US" dirty="0" smtClean="0"/>
          </a:p>
          <a:p>
            <a:pPr>
              <a:lnSpc>
                <a:spcPts val="3500"/>
              </a:lnSpc>
              <a:buClr>
                <a:srgbClr val="6DBE45"/>
              </a:buClr>
            </a:pPr>
            <a:endParaRPr lang="en-US" dirty="0"/>
          </a:p>
        </p:txBody>
      </p:sp>
      <p:sp>
        <p:nvSpPr>
          <p:cNvPr id="4" name="Slide Number Placeholder 3"/>
          <p:cNvSpPr>
            <a:spLocks noGrp="1"/>
          </p:cNvSpPr>
          <p:nvPr>
            <p:ph type="sldNum" sz="quarter" idx="12"/>
          </p:nvPr>
        </p:nvSpPr>
        <p:spPr/>
        <p:txBody>
          <a:bodyPr/>
          <a:lstStyle/>
          <a:p>
            <a:fld id="{1EBE262C-93C7-4188-B124-E8257CE1ACC4}" type="slidenum">
              <a:rPr lang="en-US" smtClean="0"/>
              <a:t>7</a:t>
            </a:fld>
            <a:endParaRPr lang="en-US"/>
          </a:p>
        </p:txBody>
      </p:sp>
    </p:spTree>
    <p:extLst>
      <p:ext uri="{BB962C8B-B14F-4D97-AF65-F5344CB8AC3E}">
        <p14:creationId xmlns:p14="http://schemas.microsoft.com/office/powerpoint/2010/main" val="87486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733F8F1-B645-4DA3-86E7-A2CE6E58023A}" type="slidenum">
              <a:rPr lang="en-US" smtClean="0"/>
              <a:pPr>
                <a:defRPr/>
              </a:pPr>
              <a:t>8</a:t>
            </a:fld>
            <a:endParaRPr lang="en-US"/>
          </a:p>
        </p:txBody>
      </p:sp>
      <p:sp>
        <p:nvSpPr>
          <p:cNvPr id="6" name="Title 5"/>
          <p:cNvSpPr>
            <a:spLocks noGrp="1"/>
          </p:cNvSpPr>
          <p:nvPr>
            <p:ph type="title"/>
          </p:nvPr>
        </p:nvSpPr>
        <p:spPr/>
        <p:txBody>
          <a:bodyPr>
            <a:normAutofit fontScale="90000"/>
          </a:bodyPr>
          <a:lstStyle/>
          <a:p>
            <a:r>
              <a:rPr lang="en-US" dirty="0" smtClean="0"/>
              <a:t>Improved </a:t>
            </a:r>
            <a:r>
              <a:rPr lang="en-US" dirty="0"/>
              <a:t>whole-farm planning and nutrient balance</a:t>
            </a:r>
          </a:p>
        </p:txBody>
      </p:sp>
      <p:sp>
        <p:nvSpPr>
          <p:cNvPr id="7" name="Content Placeholder 6"/>
          <p:cNvSpPr>
            <a:spLocks noGrp="1"/>
          </p:cNvSpPr>
          <p:nvPr>
            <p:ph idx="1"/>
          </p:nvPr>
        </p:nvSpPr>
        <p:spPr>
          <a:xfrm>
            <a:off x="1435100" y="1600200"/>
            <a:ext cx="7499350" cy="4800600"/>
          </a:xfrm>
        </p:spPr>
        <p:txBody>
          <a:bodyPr/>
          <a:lstStyle/>
          <a:p>
            <a:r>
              <a:rPr lang="en-US" sz="2800" b="1" dirty="0" smtClean="0">
                <a:solidFill>
                  <a:schemeClr val="bg2">
                    <a:lumMod val="50000"/>
                  </a:schemeClr>
                </a:solidFill>
              </a:rPr>
              <a:t>Team members: Kim Niewolny, Peter Callan, Jim Pease, Dale Gardner, Eric Bendfeldt, Kenner Love</a:t>
            </a:r>
          </a:p>
          <a:p>
            <a:pPr marL="603250" lvl="2" indent="0">
              <a:buNone/>
            </a:pPr>
            <a:r>
              <a:rPr lang="en-US" dirty="0" smtClean="0"/>
              <a:t>1. Continued development and implementation of Continuous Improvement Plans (CIPs) on small-acreage farms for nutrient reductions</a:t>
            </a:r>
          </a:p>
          <a:p>
            <a:pPr marL="603250" lvl="2" indent="0">
              <a:buNone/>
            </a:pPr>
            <a:r>
              <a:rPr lang="en-US" dirty="0" smtClean="0"/>
              <a:t>2. Analysis of financial and non-financial reasons and incentives for adoption of BMPs</a:t>
            </a:r>
          </a:p>
          <a:p>
            <a:pPr marL="603250" lvl="2" indent="0">
              <a:buNone/>
            </a:pPr>
            <a:r>
              <a:rPr lang="en-US" dirty="0" smtClean="0"/>
              <a:t>3. A framework for whole-farm planning and nutrient balance given a farm’s available financial and non-financial resources</a:t>
            </a:r>
          </a:p>
          <a:p>
            <a:pPr marL="603250" lvl="2" indent="0">
              <a:buNone/>
            </a:pPr>
            <a:r>
              <a:rPr lang="en-US" dirty="0" smtClean="0"/>
              <a:t>4. Financial models and scenarios for enterprises and BMP implementation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Cross-section of Farm Operations </a:t>
            </a:r>
            <a:endParaRPr lang="en-US" dirty="0"/>
          </a:p>
        </p:txBody>
      </p:sp>
      <p:sp>
        <p:nvSpPr>
          <p:cNvPr id="3" name="Content Placeholder 2"/>
          <p:cNvSpPr>
            <a:spLocks noGrp="1"/>
          </p:cNvSpPr>
          <p:nvPr>
            <p:ph idx="1"/>
          </p:nvPr>
        </p:nvSpPr>
        <p:spPr>
          <a:xfrm>
            <a:off x="1066800" y="1447800"/>
            <a:ext cx="3505200" cy="4800600"/>
          </a:xfrm>
        </p:spPr>
        <p:txBody>
          <a:bodyPr/>
          <a:lstStyle/>
          <a:p>
            <a:r>
              <a:rPr lang="en-US" sz="2400" dirty="0" smtClean="0"/>
              <a:t>Diversified Community Supported Agriculture (CSA) with retail and wholesale outlets</a:t>
            </a:r>
          </a:p>
          <a:p>
            <a:r>
              <a:rPr lang="en-US" sz="2400" dirty="0" smtClean="0"/>
              <a:t>Intensive field and greenhouse vegetable/hydroponic production with custom beef finishing</a:t>
            </a:r>
          </a:p>
          <a:p>
            <a:r>
              <a:rPr lang="en-US" sz="2400" dirty="0" smtClean="0"/>
              <a:t>Dairy with intensive wholesale vegetable enterprise</a:t>
            </a:r>
            <a:endParaRPr lang="en-US" sz="2400" dirty="0"/>
          </a:p>
        </p:txBody>
      </p:sp>
      <p:sp>
        <p:nvSpPr>
          <p:cNvPr id="4" name="TextBox 3"/>
          <p:cNvSpPr txBox="1"/>
          <p:nvPr/>
        </p:nvSpPr>
        <p:spPr>
          <a:xfrm>
            <a:off x="4572000" y="1447800"/>
            <a:ext cx="4419600" cy="553997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Farm-to-School sales and wholesale produce auction sales</a:t>
            </a:r>
          </a:p>
          <a:p>
            <a:pPr marL="342900" indent="-342900">
              <a:buFont typeface="Arial" panose="020B0604020202020204" pitchFamily="34" charset="0"/>
              <a:buChar char="•"/>
            </a:pPr>
            <a:r>
              <a:rPr lang="en-US" sz="2400" dirty="0" smtClean="0"/>
              <a:t>Conventional poultry with retail and wholesale beef sales (e.g., Washington Nationals)</a:t>
            </a:r>
          </a:p>
          <a:p>
            <a:pPr marL="342900" indent="-342900">
              <a:buFont typeface="Arial" panose="020B0604020202020204" pitchFamily="34" charset="0"/>
              <a:buChar char="•"/>
            </a:pPr>
            <a:r>
              <a:rPr lang="en-US" sz="2400" dirty="0" smtClean="0"/>
              <a:t>Dairy with on-farm processing and retail store</a:t>
            </a:r>
          </a:p>
          <a:p>
            <a:pPr marL="342900" indent="-342900">
              <a:buFont typeface="Arial" panose="020B0604020202020204" pitchFamily="34" charset="0"/>
              <a:buChar char="•"/>
            </a:pPr>
            <a:r>
              <a:rPr lang="en-US" sz="2400" dirty="0" smtClean="0"/>
              <a:t>Wholesale beef and limited vegetable production and U-pick</a:t>
            </a:r>
          </a:p>
          <a:p>
            <a:pPr marL="342900" indent="-342900">
              <a:buFont typeface="Arial" panose="020B0604020202020204" pitchFamily="34" charset="0"/>
              <a:buChar char="•"/>
            </a:pPr>
            <a:r>
              <a:rPr lang="en-US" sz="2400" dirty="0" smtClean="0"/>
              <a:t>Grass-based organic beef operation </a:t>
            </a:r>
          </a:p>
          <a:p>
            <a:pPr marL="342900" indent="-342900">
              <a:buFont typeface="Arial" panose="020B0604020202020204" pitchFamily="34" charset="0"/>
              <a:buChar char="•"/>
            </a:pPr>
            <a:endParaRPr lang="en-US" sz="2400" dirty="0" smtClean="0"/>
          </a:p>
          <a:p>
            <a:endParaRPr lang="en-US" dirty="0"/>
          </a:p>
        </p:txBody>
      </p:sp>
      <p:sp>
        <p:nvSpPr>
          <p:cNvPr id="5" name="Slide Number Placeholder 4"/>
          <p:cNvSpPr>
            <a:spLocks noGrp="1"/>
          </p:cNvSpPr>
          <p:nvPr>
            <p:ph type="sldNum" sz="quarter" idx="12"/>
          </p:nvPr>
        </p:nvSpPr>
        <p:spPr/>
        <p:txBody>
          <a:bodyPr/>
          <a:lstStyle/>
          <a:p>
            <a:fld id="{1EBE262C-93C7-4188-B124-E8257CE1ACC4}" type="slidenum">
              <a:rPr lang="en-US" smtClean="0"/>
              <a:t>9</a:t>
            </a:fld>
            <a:endParaRPr lang="en-US"/>
          </a:p>
        </p:txBody>
      </p:sp>
    </p:spTree>
    <p:extLst>
      <p:ext uri="{BB962C8B-B14F-4D97-AF65-F5344CB8AC3E}">
        <p14:creationId xmlns:p14="http://schemas.microsoft.com/office/powerpoint/2010/main" val="2198480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General">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pptEAD3.tmp</Template>
  <TotalTime>2726</TotalTime>
  <Words>1216</Words>
  <Application>Microsoft Office PowerPoint</Application>
  <PresentationFormat>On-screen Show (4:3)</PresentationFormat>
  <Paragraphs>137</Paragraphs>
  <Slides>13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 MT</vt:lpstr>
      <vt:lpstr>Verdana</vt:lpstr>
      <vt:lpstr>Wingdings 2</vt:lpstr>
      <vt:lpstr>Training presentation- General</vt:lpstr>
      <vt:lpstr>Collectively Improving Watershed Health and a Regional Food System  </vt:lpstr>
      <vt:lpstr>Introduction</vt:lpstr>
      <vt:lpstr>Grant Team Members</vt:lpstr>
      <vt:lpstr>Community Partners</vt:lpstr>
      <vt:lpstr>Overarching Goals</vt:lpstr>
      <vt:lpstr>Task Oriented Objectives</vt:lpstr>
      <vt:lpstr>Overall Objectives</vt:lpstr>
      <vt:lpstr>Improved whole-farm planning and nutrient balance</vt:lpstr>
      <vt:lpstr>Cross-section of Farm Operations </vt:lpstr>
      <vt:lpstr>Expected Deliverables</vt:lpstr>
      <vt:lpstr>Lessons Learned for Farm Viability and Water Quality</vt:lpstr>
      <vt:lpstr>Anticipated Outcomes</vt:lpstr>
      <vt:lpstr>PowerPoint Presentation</vt:lpstr>
    </vt:vector>
  </TitlesOfParts>
  <Company>Virginia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Shenandoah Valley Farm-to-Table</dc:title>
  <dc:creator>CALS_USER</dc:creator>
  <cp:lastModifiedBy>Callan, Peter</cp:lastModifiedBy>
  <cp:revision>79</cp:revision>
  <cp:lastPrinted>2017-05-12T17:44:20Z</cp:lastPrinted>
  <dcterms:created xsi:type="dcterms:W3CDTF">2014-06-10T19:34:13Z</dcterms:created>
  <dcterms:modified xsi:type="dcterms:W3CDTF">2017-05-16T15:23:05Z</dcterms:modified>
</cp:coreProperties>
</file>